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6FBF8"/>
        </a:solidFill>
      </p:bgPr>
    </p:bg>
    <p:spTree>
      <p:nvGrpSpPr>
        <p:cNvPr id="1" name=""/>
        <p:cNvGrpSpPr/>
        <p:nvPr/>
      </p:nvGrpSpPr>
      <p:grpSpPr>
        <a:xfrm>
          <a:off x="0" y="0"/>
          <a:ext cx="0" cy="0"/>
          <a:chOff x="0" y="0"/>
          <a:chExt cx="0" cy="0"/>
        </a:xfrm>
      </p:grpSpPr>
      <p:sp>
        <p:nvSpPr>
          <p:cNvPr id="2" name="Text 0"/>
          <p:cNvSpPr/>
          <p:nvPr/>
        </p:nvSpPr>
        <p:spPr>
          <a:xfrm>
            <a:off x="685800" y="502920"/>
            <a:ext cx="2926080" cy="292608"/>
          </a:xfrm>
          <a:prstGeom prst="rect">
            <a:avLst/>
          </a:prstGeom>
          <a:noFill/>
          <a:ln/>
        </p:spPr>
        <p:txBody>
          <a:bodyPr wrap="square" lIns="0" tIns="0" rIns="0" bIns="0" rtlCol="0" anchor="ctr"/>
          <a:lstStyle/>
          <a:p>
            <a:pPr indent="0" marL="0">
              <a:buNone/>
            </a:pPr>
            <a:r>
              <a:rPr lang="en-US" sz="1500" b="1" dirty="0">
                <a:solidFill>
                  <a:srgbClr val="0D6B4D"/>
                </a:solidFill>
              </a:rPr>
              <a:t>Real Results</a:t>
            </a:r>
            <a:endParaRPr lang="en-US" sz="1500" dirty="0"/>
          </a:p>
        </p:txBody>
      </p:sp>
      <p:sp>
        <p:nvSpPr>
          <p:cNvPr id="3" name="Text 1"/>
          <p:cNvSpPr/>
          <p:nvPr/>
        </p:nvSpPr>
        <p:spPr>
          <a:xfrm>
            <a:off x="685800" y="1234440"/>
            <a:ext cx="1828800" cy="365760"/>
          </a:xfrm>
          <a:prstGeom prst="rect">
            <a:avLst/>
          </a:prstGeom>
          <a:noFill/>
          <a:ln/>
        </p:spPr>
        <p:txBody>
          <a:bodyPr wrap="square" lIns="0" tIns="0" rIns="0" bIns="0" rtlCol="0" anchor="ctr"/>
          <a:lstStyle/>
          <a:p>
            <a:pPr indent="0" marL="0">
              <a:buNone/>
            </a:pPr>
            <a:r>
              <a:rPr lang="en-US" sz="1800" b="1" dirty="0">
                <a:solidFill>
                  <a:srgbClr val="C69C3D"/>
                </a:solidFill>
              </a:rPr>
              <a:t>Step 1</a:t>
            </a:r>
            <a:endParaRPr lang="en-US" sz="1800" dirty="0"/>
          </a:p>
        </p:txBody>
      </p:sp>
      <p:sp>
        <p:nvSpPr>
          <p:cNvPr id="4" name="Text 2"/>
          <p:cNvSpPr/>
          <p:nvPr/>
        </p:nvSpPr>
        <p:spPr>
          <a:xfrm>
            <a:off x="685800" y="1664208"/>
            <a:ext cx="7132320" cy="1280160"/>
          </a:xfrm>
          <a:prstGeom prst="rect">
            <a:avLst/>
          </a:prstGeom>
          <a:noFill/>
          <a:ln/>
        </p:spPr>
        <p:txBody>
          <a:bodyPr wrap="square" lIns="0" tIns="0" rIns="0" bIns="0" rtlCol="0" anchor="ctr"/>
          <a:lstStyle/>
          <a:p>
            <a:pPr indent="0" marL="0">
              <a:buNone/>
            </a:pPr>
            <a:r>
              <a:rPr lang="en-US" sz="4200" b="1" dirty="0">
                <a:solidFill>
                  <a:srgbClr val="17211F"/>
                </a:solidFill>
              </a:rPr>
              <a:t>Reading the</a:t>
            </a:r>
            <a:endParaRPr lang="en-US" sz="4200" dirty="0"/>
          </a:p>
          <a:p>
            <a:pPr indent="0" marL="0">
              <a:buNone/>
            </a:pPr>
            <a:r>
              <a:rPr lang="en-US" sz="4200" b="1" dirty="0">
                <a:solidFill>
                  <a:srgbClr val="17211F"/>
                </a:solidFill>
              </a:rPr>
              <a:t>Consumer Report</a:t>
            </a:r>
            <a:endParaRPr lang="en-US" sz="4200" dirty="0"/>
          </a:p>
        </p:txBody>
      </p:sp>
      <p:sp>
        <p:nvSpPr>
          <p:cNvPr id="5" name="Text 3"/>
          <p:cNvSpPr/>
          <p:nvPr/>
        </p:nvSpPr>
        <p:spPr>
          <a:xfrm>
            <a:off x="713232" y="3246120"/>
            <a:ext cx="8503920" cy="548640"/>
          </a:xfrm>
          <a:prstGeom prst="rect">
            <a:avLst/>
          </a:prstGeom>
          <a:noFill/>
          <a:ln/>
        </p:spPr>
        <p:txBody>
          <a:bodyPr wrap="square" lIns="0" tIns="0" rIns="0" bIns="0" rtlCol="0" anchor="ctr"/>
          <a:lstStyle/>
          <a:p>
            <a:pPr indent="0" marL="0">
              <a:buNone/>
            </a:pPr>
            <a:r>
              <a:rPr lang="en-US" sz="1700" dirty="0">
                <a:solidFill>
                  <a:srgbClr val="5D6B66"/>
                </a:solidFill>
              </a:rPr>
              <a:t>Download. Read. Compare. Identify. Then dispute only what is inaccurate, incomplete, fraudulent, or unverifiable.</a:t>
            </a:r>
            <a:endParaRPr lang="en-US" sz="1700" dirty="0"/>
          </a:p>
        </p:txBody>
      </p:sp>
      <p:sp>
        <p:nvSpPr>
          <p:cNvPr id="6" name="Text 4"/>
          <p:cNvSpPr/>
          <p:nvPr/>
        </p:nvSpPr>
        <p:spPr>
          <a:xfrm>
            <a:off x="8046720" y="1691640"/>
            <a:ext cx="3474720" cy="731520"/>
          </a:xfrm>
          <a:prstGeom prst="rect">
            <a:avLst/>
          </a:prstGeom>
          <a:noFill/>
          <a:ln/>
        </p:spPr>
        <p:txBody>
          <a:bodyPr wrap="square" lIns="0" tIns="0" rIns="0" bIns="0" rtlCol="0" anchor="ctr">
            <a:normAutofit/>
          </a:bodyPr>
          <a:lstStyle/>
          <a:p>
            <a:pPr indent="0" marL="0">
              <a:buNone/>
            </a:pPr>
            <a:r>
              <a:rPr lang="en-US" sz="1700" b="1" dirty="0">
                <a:solidFill>
                  <a:srgbClr val="0D6B4D"/>
                </a:solidFill>
              </a:rPr>
              <a:t>REPORT  IDENTITY  ACCURACY  LAW</a:t>
            </a:r>
            <a:endParaRPr lang="en-US" sz="1700" dirty="0"/>
          </a:p>
        </p:txBody>
      </p:sp>
      <p:sp>
        <p:nvSpPr>
          <p:cNvPr id="7" name="Text 5"/>
          <p:cNvSpPr/>
          <p:nvPr/>
        </p:nvSpPr>
        <p:spPr>
          <a:xfrm>
            <a:off x="731520" y="6035040"/>
            <a:ext cx="7498080" cy="228600"/>
          </a:xfrm>
          <a:prstGeom prst="rect">
            <a:avLst/>
          </a:prstGeom>
          <a:noFill/>
          <a:ln/>
        </p:spPr>
        <p:txBody>
          <a:bodyPr wrap="square" lIns="0" tIns="0" rIns="0" bIns="0" rtlCol="0" anchor="ctr"/>
          <a:lstStyle/>
          <a:p>
            <a:pPr indent="0" marL="0">
              <a:buNone/>
            </a:pPr>
            <a:r>
              <a:rPr lang="en-US" sz="1050" dirty="0">
                <a:solidFill>
                  <a:srgbClr val="5D6B66"/>
                </a:solidFill>
              </a:rPr>
              <a:t>Training script + PowerPoint for the Real Results website</a:t>
            </a:r>
            <a:endParaRPr lang="en-US" sz="1050" dirty="0"/>
          </a:p>
        </p:txBody>
      </p:sp>
      <p:sp>
        <p:nvSpPr>
          <p:cNvPr id="8" name="Text 6"/>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9" name="Text 7"/>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1</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Collections and derogatory items</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Read the negative items, then choose the right lane.</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7 / 7</a:t>
            </a:r>
            <a:endParaRPr lang="en-US" sz="1100" dirty="0"/>
          </a:p>
        </p:txBody>
      </p:sp>
      <p:sp>
        <p:nvSpPr>
          <p:cNvPr id="6" name="Text 4"/>
          <p:cNvSpPr/>
          <p:nvPr/>
        </p:nvSpPr>
        <p:spPr>
          <a:xfrm>
            <a:off x="777240" y="1417320"/>
            <a:ext cx="4389120" cy="320040"/>
          </a:xfrm>
          <a:prstGeom prst="rect">
            <a:avLst/>
          </a:prstGeom>
          <a:noFill/>
          <a:ln/>
        </p:spPr>
        <p:txBody>
          <a:bodyPr wrap="square" lIns="0" tIns="0" rIns="0" bIns="0" rtlCol="0" anchor="ctr"/>
          <a:lstStyle/>
          <a:p>
            <a:pPr indent="0" marL="0">
              <a:buNone/>
            </a:pPr>
            <a:r>
              <a:rPr lang="en-US" sz="2000" b="1" dirty="0">
                <a:solidFill>
                  <a:srgbClr val="17211F"/>
                </a:solidFill>
              </a:rPr>
              <a:t>Negative categories to mark:</a:t>
            </a:r>
            <a:endParaRPr lang="en-US" sz="2000" dirty="0"/>
          </a:p>
        </p:txBody>
      </p:sp>
      <p:sp>
        <p:nvSpPr>
          <p:cNvPr id="7" name="Text 5"/>
          <p:cNvSpPr/>
          <p:nvPr/>
        </p:nvSpPr>
        <p:spPr>
          <a:xfrm>
            <a:off x="822960" y="1874520"/>
            <a:ext cx="5212080" cy="2286000"/>
          </a:xfrm>
          <a:prstGeom prst="rect">
            <a:avLst/>
          </a:prstGeom>
          <a:noFill/>
          <a:ln/>
        </p:spPr>
        <p:txBody>
          <a:bodyPr wrap="square" lIns="381" tIns="381" rIns="381" bIns="381" rtlCol="0" anchor="ctr">
            <a:normAutofit/>
          </a:bodyPr>
          <a:lstStyle/>
          <a:p>
            <a:pPr indent="0" marL="0">
              <a:buNone/>
            </a:pPr>
            <a:r>
              <a:rPr lang="en-US" sz="1470" dirty="0">
                <a:solidFill>
                  <a:srgbClr val="17211F"/>
                </a:solidFill>
              </a:rPr>
              <a:t>• Debt collectors and medical collections</a:t>
            </a:r>
            <a:endParaRPr lang="en-US" sz="1470" dirty="0"/>
          </a:p>
          <a:p>
            <a:pPr indent="0" marL="0">
              <a:buNone/>
            </a:pPr>
            <a:r>
              <a:rPr lang="en-US" sz="1470" dirty="0">
                <a:solidFill>
                  <a:srgbClr val="17211F"/>
                </a:solidFill>
              </a:rPr>
              <a:t>• Charge-offs and collection status</a:t>
            </a:r>
            <a:endParaRPr lang="en-US" sz="1470" dirty="0"/>
          </a:p>
          <a:p>
            <a:pPr indent="0" marL="0">
              <a:buNone/>
            </a:pPr>
            <a:r>
              <a:rPr lang="en-US" sz="1470" dirty="0">
                <a:solidFill>
                  <a:srgbClr val="17211F"/>
                </a:solidFill>
              </a:rPr>
              <a:t>• Bankruptcy, foreclosure, repossession, eviction, judgments</a:t>
            </a:r>
            <a:endParaRPr lang="en-US" sz="1470" dirty="0"/>
          </a:p>
          <a:p>
            <a:pPr indent="0" marL="0">
              <a:buNone/>
            </a:pPr>
            <a:r>
              <a:rPr lang="en-US" sz="1470" dirty="0">
                <a:solidFill>
                  <a:srgbClr val="17211F"/>
                </a:solidFill>
              </a:rPr>
              <a:t>• Student loan derogatory reporting</a:t>
            </a:r>
            <a:endParaRPr lang="en-US" sz="1470" dirty="0"/>
          </a:p>
          <a:p>
            <a:pPr indent="0" marL="0">
              <a:buNone/>
            </a:pPr>
            <a:r>
              <a:rPr lang="en-US" sz="1470" dirty="0">
                <a:solidFill>
                  <a:srgbClr val="17211F"/>
                </a:solidFill>
              </a:rPr>
              <a:t>• Late payments and past-due history</a:t>
            </a:r>
            <a:endParaRPr lang="en-US" sz="1470" dirty="0"/>
          </a:p>
        </p:txBody>
      </p:sp>
      <p:sp>
        <p:nvSpPr>
          <p:cNvPr id="8" name="Text 6"/>
          <p:cNvSpPr/>
          <p:nvPr/>
        </p:nvSpPr>
        <p:spPr>
          <a:xfrm>
            <a:off x="6583680" y="1417320"/>
            <a:ext cx="4389120" cy="320040"/>
          </a:xfrm>
          <a:prstGeom prst="rect">
            <a:avLst/>
          </a:prstGeom>
          <a:noFill/>
          <a:ln/>
        </p:spPr>
        <p:txBody>
          <a:bodyPr wrap="square" lIns="0" tIns="0" rIns="0" bIns="0" rtlCol="0" anchor="ctr"/>
          <a:lstStyle/>
          <a:p>
            <a:pPr indent="0" marL="0">
              <a:buNone/>
            </a:pPr>
            <a:r>
              <a:rPr lang="en-US" sz="2000" b="1" dirty="0">
                <a:solidFill>
                  <a:srgbClr val="0D6B4D"/>
                </a:solidFill>
              </a:rPr>
              <a:t>Choose the right law lane:</a:t>
            </a:r>
            <a:endParaRPr lang="en-US" sz="2000" dirty="0"/>
          </a:p>
        </p:txBody>
      </p:sp>
      <p:sp>
        <p:nvSpPr>
          <p:cNvPr id="9" name="Text 7"/>
          <p:cNvSpPr/>
          <p:nvPr/>
        </p:nvSpPr>
        <p:spPr>
          <a:xfrm>
            <a:off x="6629400" y="1874520"/>
            <a:ext cx="4663440" cy="2011680"/>
          </a:xfrm>
          <a:prstGeom prst="rect">
            <a:avLst/>
          </a:prstGeom>
          <a:noFill/>
          <a:ln/>
        </p:spPr>
        <p:txBody>
          <a:bodyPr wrap="square" lIns="381" tIns="381" rIns="381" bIns="381" rtlCol="0" anchor="ctr">
            <a:normAutofit/>
          </a:bodyPr>
          <a:lstStyle/>
          <a:p>
            <a:pPr indent="0" marL="0">
              <a:buNone/>
            </a:pPr>
            <a:r>
              <a:rPr lang="en-US" sz="1470" dirty="0">
                <a:solidFill>
                  <a:srgbClr val="17211F"/>
                </a:solidFill>
              </a:rPr>
              <a:t>• Debt collector: validation + collection law</a:t>
            </a:r>
            <a:endParaRPr lang="en-US" sz="1470" dirty="0"/>
          </a:p>
          <a:p>
            <a:pPr indent="0" marL="0">
              <a:buNone/>
            </a:pPr>
            <a:r>
              <a:rPr lang="en-US" sz="1470" dirty="0">
                <a:solidFill>
                  <a:srgbClr val="17211F"/>
                </a:solidFill>
              </a:rPr>
              <a:t>• Furnisher: direct dispute + account evidence</a:t>
            </a:r>
            <a:endParaRPr lang="en-US" sz="1470" dirty="0"/>
          </a:p>
          <a:p>
            <a:pPr indent="0" marL="0">
              <a:buNone/>
            </a:pPr>
            <a:r>
              <a:rPr lang="en-US" sz="1470" dirty="0">
                <a:solidFill>
                  <a:srgbClr val="17211F"/>
                </a:solidFill>
              </a:rPr>
              <a:t>• Credit bureau: reinvestigation + deletion if unverifiable</a:t>
            </a:r>
            <a:endParaRPr lang="en-US" sz="1470" dirty="0"/>
          </a:p>
          <a:p>
            <a:pPr indent="0" marL="0">
              <a:buNone/>
            </a:pPr>
            <a:r>
              <a:rPr lang="en-US" sz="1470" dirty="0">
                <a:solidFill>
                  <a:srgbClr val="17211F"/>
                </a:solidFill>
              </a:rPr>
              <a:t>• Identity theft: FTC/police report when used for blocking</a:t>
            </a:r>
            <a:endParaRPr lang="en-US" sz="1470" dirty="0"/>
          </a:p>
        </p:txBody>
      </p:sp>
      <p:sp>
        <p:nvSpPr>
          <p:cNvPr id="10" name="Text 8"/>
          <p:cNvSpPr/>
          <p:nvPr/>
        </p:nvSpPr>
        <p:spPr>
          <a:xfrm>
            <a:off x="548640" y="5989320"/>
            <a:ext cx="11064240" cy="329184"/>
          </a:xfrm>
          <a:prstGeom prst="rect">
            <a:avLst/>
          </a:prstGeom>
          <a:solidFill>
            <a:srgbClr val="E7F3EC"/>
          </a:solidFill>
          <a:ln/>
        </p:spPr>
        <p:txBody>
          <a:bodyPr wrap="square" lIns="508" tIns="508" rIns="508" bIns="508" rtlCol="0" anchor="ctr">
            <a:normAutofit/>
          </a:bodyPr>
          <a:lstStyle/>
          <a:p>
            <a:pPr indent="0" marL="0">
              <a:buNone/>
            </a:pPr>
            <a:r>
              <a:rPr lang="en-US" sz="880" dirty="0">
                <a:solidFill>
                  <a:srgbClr val="17211F"/>
                </a:solidFill>
              </a:rPr>
              <a:t>Law anchors: FCRA §1681i; Regulation V §1022.43 for furnishers; FDCPA/Regulation F for collectors.</a:t>
            </a:r>
            <a:endParaRPr lang="en-US" sz="880" dirty="0"/>
          </a:p>
        </p:txBody>
      </p:sp>
      <p:sp>
        <p:nvSpPr>
          <p:cNvPr id="11" name="Text 9"/>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2" name="Text 10"/>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10</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6FBF8"/>
        </a:solidFill>
      </p:bgPr>
    </p:bg>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What the website should generate</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The user reads once; Real Results prepares the next action.</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SYSTEM OUTPUT</a:t>
            </a:r>
            <a:endParaRPr lang="en-US" sz="1100" dirty="0"/>
          </a:p>
        </p:txBody>
      </p:sp>
      <p:sp>
        <p:nvSpPr>
          <p:cNvPr id="6" name="Text 4"/>
          <p:cNvSpPr/>
          <p:nvPr/>
        </p:nvSpPr>
        <p:spPr>
          <a:xfrm>
            <a:off x="777240" y="1417320"/>
            <a:ext cx="1828800" cy="320040"/>
          </a:xfrm>
          <a:prstGeom prst="rect">
            <a:avLst/>
          </a:prstGeom>
          <a:noFill/>
          <a:ln/>
        </p:spPr>
        <p:txBody>
          <a:bodyPr wrap="square" lIns="0" tIns="0" rIns="0" bIns="0" rtlCol="0" anchor="ctr"/>
          <a:lstStyle/>
          <a:p>
            <a:pPr indent="0" marL="0">
              <a:buNone/>
            </a:pPr>
            <a:r>
              <a:rPr lang="en-US" sz="2000" b="1" dirty="0">
                <a:solidFill>
                  <a:srgbClr val="0D6B4D"/>
                </a:solidFill>
              </a:rPr>
              <a:t>Input</a:t>
            </a:r>
            <a:endParaRPr lang="en-US" sz="2000" dirty="0"/>
          </a:p>
        </p:txBody>
      </p:sp>
      <p:sp>
        <p:nvSpPr>
          <p:cNvPr id="7" name="Text 5"/>
          <p:cNvSpPr/>
          <p:nvPr/>
        </p:nvSpPr>
        <p:spPr>
          <a:xfrm>
            <a:off x="822960" y="1874520"/>
            <a:ext cx="2926080" cy="1920240"/>
          </a:xfrm>
          <a:prstGeom prst="rect">
            <a:avLst/>
          </a:prstGeom>
          <a:noFill/>
          <a:ln/>
        </p:spPr>
        <p:txBody>
          <a:bodyPr wrap="square" lIns="381" tIns="381" rIns="381" bIns="381" rtlCol="0" anchor="ctr">
            <a:normAutofit/>
          </a:bodyPr>
          <a:lstStyle/>
          <a:p>
            <a:pPr indent="0" marL="0">
              <a:buNone/>
            </a:pPr>
            <a:r>
              <a:rPr lang="en-US" sz="1480" dirty="0">
                <a:solidFill>
                  <a:srgbClr val="17211F"/>
                </a:solidFill>
              </a:rPr>
              <a:t>• Credit report PDF</a:t>
            </a:r>
            <a:endParaRPr lang="en-US" sz="1480" dirty="0"/>
          </a:p>
          <a:p>
            <a:pPr indent="0" marL="0">
              <a:buNone/>
            </a:pPr>
            <a:r>
              <a:rPr lang="en-US" sz="1480" dirty="0">
                <a:solidFill>
                  <a:srgbClr val="17211F"/>
                </a:solidFill>
              </a:rPr>
              <a:t>• ID + proof of address</a:t>
            </a:r>
            <a:endParaRPr lang="en-US" sz="1480" dirty="0"/>
          </a:p>
          <a:p>
            <a:pPr indent="0" marL="0">
              <a:buNone/>
            </a:pPr>
            <a:r>
              <a:rPr lang="en-US" sz="1480" dirty="0">
                <a:solidFill>
                  <a:srgbClr val="17211F"/>
                </a:solidFill>
              </a:rPr>
              <a:t>• User statement</a:t>
            </a:r>
            <a:endParaRPr lang="en-US" sz="1480" dirty="0"/>
          </a:p>
          <a:p>
            <a:pPr indent="0" marL="0">
              <a:buNone/>
            </a:pPr>
            <a:r>
              <a:rPr lang="en-US" sz="1480" dirty="0">
                <a:solidFill>
                  <a:srgbClr val="17211F"/>
                </a:solidFill>
              </a:rPr>
              <a:t>• Selected accounts/inquiries</a:t>
            </a:r>
            <a:endParaRPr lang="en-US" sz="1480" dirty="0"/>
          </a:p>
        </p:txBody>
      </p:sp>
      <p:sp>
        <p:nvSpPr>
          <p:cNvPr id="8" name="Text 6"/>
          <p:cNvSpPr/>
          <p:nvPr/>
        </p:nvSpPr>
        <p:spPr>
          <a:xfrm>
            <a:off x="4389120" y="1417320"/>
            <a:ext cx="2377440" cy="320040"/>
          </a:xfrm>
          <a:prstGeom prst="rect">
            <a:avLst/>
          </a:prstGeom>
          <a:noFill/>
          <a:ln/>
        </p:spPr>
        <p:txBody>
          <a:bodyPr wrap="square" lIns="0" tIns="0" rIns="0" bIns="0" rtlCol="0" anchor="ctr"/>
          <a:lstStyle/>
          <a:p>
            <a:pPr indent="0" marL="0">
              <a:buNone/>
            </a:pPr>
            <a:r>
              <a:rPr lang="en-US" sz="2000" b="1" dirty="0">
                <a:solidFill>
                  <a:srgbClr val="0D6B4D"/>
                </a:solidFill>
              </a:rPr>
              <a:t>System reads</a:t>
            </a:r>
            <a:endParaRPr lang="en-US" sz="2000" dirty="0"/>
          </a:p>
        </p:txBody>
      </p:sp>
      <p:sp>
        <p:nvSpPr>
          <p:cNvPr id="9" name="Text 7"/>
          <p:cNvSpPr/>
          <p:nvPr/>
        </p:nvSpPr>
        <p:spPr>
          <a:xfrm>
            <a:off x="4389120" y="1874520"/>
            <a:ext cx="2926080" cy="2194560"/>
          </a:xfrm>
          <a:prstGeom prst="rect">
            <a:avLst/>
          </a:prstGeom>
          <a:noFill/>
          <a:ln/>
        </p:spPr>
        <p:txBody>
          <a:bodyPr wrap="square" lIns="381" tIns="381" rIns="381" bIns="381" rtlCol="0" anchor="ctr">
            <a:normAutofit/>
          </a:bodyPr>
          <a:lstStyle/>
          <a:p>
            <a:pPr indent="0" marL="0">
              <a:buNone/>
            </a:pPr>
            <a:r>
              <a:rPr lang="en-US" sz="1480" dirty="0">
                <a:solidFill>
                  <a:srgbClr val="17211F"/>
                </a:solidFill>
              </a:rPr>
              <a:t>• Personal info</a:t>
            </a:r>
            <a:endParaRPr lang="en-US" sz="1480" dirty="0"/>
          </a:p>
          <a:p>
            <a:pPr indent="0" marL="0">
              <a:buNone/>
            </a:pPr>
            <a:r>
              <a:rPr lang="en-US" sz="1480" dirty="0">
                <a:solidFill>
                  <a:srgbClr val="17211F"/>
                </a:solidFill>
              </a:rPr>
              <a:t>• Negative accounts</a:t>
            </a:r>
            <a:endParaRPr lang="en-US" sz="1480" dirty="0"/>
          </a:p>
          <a:p>
            <a:pPr indent="0" marL="0">
              <a:buNone/>
            </a:pPr>
            <a:r>
              <a:rPr lang="en-US" sz="1480" dirty="0">
                <a:solidFill>
                  <a:srgbClr val="17211F"/>
                </a:solidFill>
              </a:rPr>
              <a:t>• Account mismatch</a:t>
            </a:r>
            <a:endParaRPr lang="en-US" sz="1480" dirty="0"/>
          </a:p>
          <a:p>
            <a:pPr indent="0" marL="0">
              <a:buNone/>
            </a:pPr>
            <a:r>
              <a:rPr lang="en-US" sz="1480" dirty="0">
                <a:solidFill>
                  <a:srgbClr val="17211F"/>
                </a:solidFill>
              </a:rPr>
              <a:t>• Inquiry issues</a:t>
            </a:r>
            <a:endParaRPr lang="en-US" sz="1480" dirty="0"/>
          </a:p>
          <a:p>
            <a:pPr indent="0" marL="0">
              <a:buNone/>
            </a:pPr>
            <a:r>
              <a:rPr lang="en-US" sz="1480" dirty="0">
                <a:solidFill>
                  <a:srgbClr val="17211F"/>
                </a:solidFill>
              </a:rPr>
              <a:t>• Collector/derogatory tags</a:t>
            </a:r>
            <a:endParaRPr lang="en-US" sz="1480" dirty="0"/>
          </a:p>
        </p:txBody>
      </p:sp>
      <p:sp>
        <p:nvSpPr>
          <p:cNvPr id="10" name="Text 8"/>
          <p:cNvSpPr/>
          <p:nvPr/>
        </p:nvSpPr>
        <p:spPr>
          <a:xfrm>
            <a:off x="7955280" y="1417320"/>
            <a:ext cx="1828800" cy="320040"/>
          </a:xfrm>
          <a:prstGeom prst="rect">
            <a:avLst/>
          </a:prstGeom>
          <a:noFill/>
          <a:ln/>
        </p:spPr>
        <p:txBody>
          <a:bodyPr wrap="square" lIns="0" tIns="0" rIns="0" bIns="0" rtlCol="0" anchor="ctr"/>
          <a:lstStyle/>
          <a:p>
            <a:pPr indent="0" marL="0">
              <a:buNone/>
            </a:pPr>
            <a:r>
              <a:rPr lang="en-US" sz="2000" b="1" dirty="0">
                <a:solidFill>
                  <a:srgbClr val="0D6B4D"/>
                </a:solidFill>
              </a:rPr>
              <a:t>Output</a:t>
            </a:r>
            <a:endParaRPr lang="en-US" sz="2000" dirty="0"/>
          </a:p>
        </p:txBody>
      </p:sp>
      <p:sp>
        <p:nvSpPr>
          <p:cNvPr id="11" name="Text 9"/>
          <p:cNvSpPr/>
          <p:nvPr/>
        </p:nvSpPr>
        <p:spPr>
          <a:xfrm>
            <a:off x="7955280" y="1874520"/>
            <a:ext cx="3108960" cy="2194560"/>
          </a:xfrm>
          <a:prstGeom prst="rect">
            <a:avLst/>
          </a:prstGeom>
          <a:noFill/>
          <a:ln/>
        </p:spPr>
        <p:txBody>
          <a:bodyPr wrap="square" lIns="381" tIns="381" rIns="381" bIns="381" rtlCol="0" anchor="ctr">
            <a:normAutofit/>
          </a:bodyPr>
          <a:lstStyle/>
          <a:p>
            <a:pPr indent="0" marL="0">
              <a:buNone/>
            </a:pPr>
            <a:r>
              <a:rPr lang="en-US" sz="1480" dirty="0">
                <a:solidFill>
                  <a:srgbClr val="17211F"/>
                </a:solidFill>
              </a:rPr>
              <a:t>• Personal info dispute</a:t>
            </a:r>
            <a:endParaRPr lang="en-US" sz="1480" dirty="0"/>
          </a:p>
          <a:p>
            <a:pPr indent="0" marL="0">
              <a:buNone/>
            </a:pPr>
            <a:r>
              <a:rPr lang="en-US" sz="1480" dirty="0">
                <a:solidFill>
                  <a:srgbClr val="17211F"/>
                </a:solidFill>
              </a:rPr>
              <a:t>• Bureau dispute</a:t>
            </a:r>
            <a:endParaRPr lang="en-US" sz="1480" dirty="0"/>
          </a:p>
          <a:p>
            <a:pPr indent="0" marL="0">
              <a:buNone/>
            </a:pPr>
            <a:r>
              <a:rPr lang="en-US" sz="1480" dirty="0">
                <a:solidFill>
                  <a:srgbClr val="17211F"/>
                </a:solidFill>
              </a:rPr>
              <a:t>• Furnisher dispute</a:t>
            </a:r>
            <a:endParaRPr lang="en-US" sz="1480" dirty="0"/>
          </a:p>
          <a:p>
            <a:pPr indent="0" marL="0">
              <a:buNone/>
            </a:pPr>
            <a:r>
              <a:rPr lang="en-US" sz="1480" dirty="0">
                <a:solidFill>
                  <a:srgbClr val="17211F"/>
                </a:solidFill>
              </a:rPr>
              <a:t>• Debt collector dispute</a:t>
            </a:r>
            <a:endParaRPr lang="en-US" sz="1480" dirty="0"/>
          </a:p>
          <a:p>
            <a:pPr indent="0" marL="0">
              <a:buNone/>
            </a:pPr>
            <a:r>
              <a:rPr lang="en-US" sz="1480" dirty="0">
                <a:solidFill>
                  <a:srgbClr val="17211F"/>
                </a:solidFill>
              </a:rPr>
              <a:t>• CFPB/FTC packet when needed</a:t>
            </a:r>
            <a:endParaRPr lang="en-US" sz="1480" dirty="0"/>
          </a:p>
        </p:txBody>
      </p:sp>
      <p:sp>
        <p:nvSpPr>
          <p:cNvPr id="12" name="Text 10"/>
          <p:cNvSpPr/>
          <p:nvPr/>
        </p:nvSpPr>
        <p:spPr>
          <a:xfrm>
            <a:off x="914400" y="5166360"/>
            <a:ext cx="10149840" cy="457200"/>
          </a:xfrm>
          <a:prstGeom prst="rect">
            <a:avLst/>
          </a:prstGeom>
          <a:solidFill>
            <a:srgbClr val="FFF9ED"/>
          </a:solidFill>
          <a:ln/>
        </p:spPr>
        <p:txBody>
          <a:bodyPr wrap="square" lIns="254" tIns="254" rIns="254" bIns="254" rtlCol="0" anchor="ctr"/>
          <a:lstStyle/>
          <a:p>
            <a:pPr algn="ctr" indent="0" marL="0">
              <a:buNone/>
            </a:pPr>
            <a:r>
              <a:rPr lang="en-US" sz="1450" b="1" dirty="0">
                <a:solidFill>
                  <a:srgbClr val="17211F"/>
                </a:solidFill>
              </a:rPr>
              <a:t>The site should show the evidence and why the letter is being generated.</a:t>
            </a:r>
            <a:endParaRPr lang="en-US" sz="1450" dirty="0"/>
          </a:p>
        </p:txBody>
      </p:sp>
      <p:sp>
        <p:nvSpPr>
          <p:cNvPr id="13" name="Text 11"/>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4" name="Text 12"/>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11</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Copy-ready training script</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Use this as the website training narration for Step 1.</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SCRIPT</a:t>
            </a:r>
            <a:endParaRPr lang="en-US" sz="1100" dirty="0"/>
          </a:p>
        </p:txBody>
      </p:sp>
      <p:sp>
        <p:nvSpPr>
          <p:cNvPr id="6" name="Text 4"/>
          <p:cNvSpPr/>
          <p:nvPr/>
        </p:nvSpPr>
        <p:spPr>
          <a:xfrm>
            <a:off x="777240" y="1417320"/>
            <a:ext cx="2560320" cy="320040"/>
          </a:xfrm>
          <a:prstGeom prst="rect">
            <a:avLst/>
          </a:prstGeom>
          <a:noFill/>
          <a:ln/>
        </p:spPr>
        <p:txBody>
          <a:bodyPr wrap="square" lIns="0" tIns="0" rIns="0" bIns="0" rtlCol="0" anchor="ctr"/>
          <a:lstStyle/>
          <a:p>
            <a:pPr indent="0" marL="0">
              <a:buNone/>
            </a:pPr>
            <a:r>
              <a:rPr lang="en-US" sz="2000" b="1" dirty="0">
                <a:solidFill>
                  <a:srgbClr val="0D6B4D"/>
                </a:solidFill>
              </a:rPr>
              <a:t>Script excerpt</a:t>
            </a:r>
            <a:endParaRPr lang="en-US" sz="2000" dirty="0"/>
          </a:p>
        </p:txBody>
      </p:sp>
      <p:sp>
        <p:nvSpPr>
          <p:cNvPr id="7" name="Text 5"/>
          <p:cNvSpPr/>
          <p:nvPr/>
        </p:nvSpPr>
        <p:spPr>
          <a:xfrm>
            <a:off x="822960" y="1874520"/>
            <a:ext cx="10424160" cy="1417320"/>
          </a:xfrm>
          <a:prstGeom prst="rect">
            <a:avLst/>
          </a:prstGeom>
          <a:noFill/>
          <a:ln/>
        </p:spPr>
        <p:txBody>
          <a:bodyPr wrap="square" lIns="762" tIns="762" rIns="762" bIns="762" rtlCol="0" anchor="ctr">
            <a:normAutofit/>
          </a:bodyPr>
          <a:lstStyle/>
          <a:p>
            <a:pPr indent="0" marL="0">
              <a:buNone/>
            </a:pPr>
            <a:r>
              <a:rPr lang="en-US" sz="1700" dirty="0">
                <a:solidFill>
                  <a:srgbClr val="17211F"/>
                </a:solidFill>
              </a:rPr>
              <a:t>First, we read the consumer report. We look at personal information first: name, address, date of birth, phone numbers, employers, and aliases. Then we read each account line by line. We compare the same account across Experian, TransUnion, and Equifax. If the reporting does not match, or if the account is inaccurate, incomplete, fraudulent, or unverifiable, we mark it for dispute.</a:t>
            </a:r>
            <a:endParaRPr lang="en-US" sz="1700" dirty="0"/>
          </a:p>
        </p:txBody>
      </p:sp>
      <p:sp>
        <p:nvSpPr>
          <p:cNvPr id="8" name="Text 6"/>
          <p:cNvSpPr/>
          <p:nvPr/>
        </p:nvSpPr>
        <p:spPr>
          <a:xfrm>
            <a:off x="822960" y="4160520"/>
            <a:ext cx="1828800" cy="320040"/>
          </a:xfrm>
          <a:prstGeom prst="rect">
            <a:avLst/>
          </a:prstGeom>
          <a:noFill/>
          <a:ln/>
        </p:spPr>
        <p:txBody>
          <a:bodyPr wrap="square" lIns="0" tIns="0" rIns="0" bIns="0" rtlCol="0" anchor="ctr"/>
          <a:lstStyle/>
          <a:p>
            <a:pPr indent="0" marL="0">
              <a:buNone/>
            </a:pPr>
            <a:r>
              <a:rPr lang="en-US" sz="1800" b="1" dirty="0">
                <a:solidFill>
                  <a:srgbClr val="0D6B4D"/>
                </a:solidFill>
              </a:rPr>
              <a:t>Website tab label</a:t>
            </a:r>
            <a:endParaRPr lang="en-US" sz="1800" dirty="0"/>
          </a:p>
        </p:txBody>
      </p:sp>
      <p:sp>
        <p:nvSpPr>
          <p:cNvPr id="9" name="Text 7"/>
          <p:cNvSpPr/>
          <p:nvPr/>
        </p:nvSpPr>
        <p:spPr>
          <a:xfrm>
            <a:off x="3063240" y="4160520"/>
            <a:ext cx="5029200" cy="320040"/>
          </a:xfrm>
          <a:prstGeom prst="rect">
            <a:avLst/>
          </a:prstGeom>
          <a:noFill/>
          <a:ln/>
        </p:spPr>
        <p:txBody>
          <a:bodyPr wrap="square" lIns="0" tIns="0" rIns="0" bIns="0" rtlCol="0" anchor="ctr"/>
          <a:lstStyle/>
          <a:p>
            <a:pPr indent="0" marL="0">
              <a:buNone/>
            </a:pPr>
            <a:r>
              <a:rPr lang="en-US" sz="1800" b="1" dirty="0">
                <a:solidFill>
                  <a:srgbClr val="17211F"/>
                </a:solidFill>
              </a:rPr>
              <a:t>Step 1: Read the Consumer Report</a:t>
            </a:r>
            <a:endParaRPr lang="en-US" sz="1800" dirty="0"/>
          </a:p>
        </p:txBody>
      </p:sp>
      <p:sp>
        <p:nvSpPr>
          <p:cNvPr id="10" name="Text 8"/>
          <p:cNvSpPr/>
          <p:nvPr/>
        </p:nvSpPr>
        <p:spPr>
          <a:xfrm>
            <a:off x="822960" y="4846320"/>
            <a:ext cx="2743200" cy="320040"/>
          </a:xfrm>
          <a:prstGeom prst="rect">
            <a:avLst/>
          </a:prstGeom>
          <a:noFill/>
          <a:ln/>
        </p:spPr>
        <p:txBody>
          <a:bodyPr wrap="square" lIns="0" tIns="0" rIns="0" bIns="0" rtlCol="0" anchor="ctr"/>
          <a:lstStyle/>
          <a:p>
            <a:pPr indent="0" marL="0">
              <a:buNone/>
            </a:pPr>
            <a:r>
              <a:rPr lang="en-US" sz="1800" b="1" dirty="0">
                <a:solidFill>
                  <a:srgbClr val="0D6B4D"/>
                </a:solidFill>
              </a:rPr>
              <a:t>Website button sequence</a:t>
            </a:r>
            <a:endParaRPr lang="en-US" sz="1800" dirty="0"/>
          </a:p>
        </p:txBody>
      </p:sp>
      <p:sp>
        <p:nvSpPr>
          <p:cNvPr id="11" name="Text 9"/>
          <p:cNvSpPr/>
          <p:nvPr/>
        </p:nvSpPr>
        <p:spPr>
          <a:xfrm>
            <a:off x="822960" y="5303520"/>
            <a:ext cx="10424160" cy="411480"/>
          </a:xfrm>
          <a:prstGeom prst="rect">
            <a:avLst/>
          </a:prstGeom>
          <a:noFill/>
          <a:ln/>
        </p:spPr>
        <p:txBody>
          <a:bodyPr wrap="square" lIns="254" tIns="254" rIns="254" bIns="254" rtlCol="0" anchor="ctr">
            <a:normAutofit/>
          </a:bodyPr>
          <a:lstStyle/>
          <a:p>
            <a:pPr indent="0" marL="0">
              <a:buNone/>
            </a:pPr>
            <a:r>
              <a:rPr lang="en-US" sz="1550" b="1" dirty="0">
                <a:solidFill>
                  <a:srgbClr val="17211F"/>
                </a:solidFill>
              </a:rPr>
              <a:t>Upload Report → Review Personal Info → Review Accounts → Compare Bureaus → Mark Disputes → Generate Letter</a:t>
            </a:r>
            <a:endParaRPr lang="en-US" sz="1550" dirty="0"/>
          </a:p>
        </p:txBody>
      </p:sp>
      <p:sp>
        <p:nvSpPr>
          <p:cNvPr id="12" name="Text 10"/>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3" name="Text 11"/>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12</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6FBF8"/>
        </a:solidFill>
      </p:bgPr>
    </p:bg>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Step 1 checklist</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What the user should complete before generating disputes.</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CHECKLIST</a:t>
            </a:r>
            <a:endParaRPr lang="en-US" sz="1100" dirty="0"/>
          </a:p>
        </p:txBody>
      </p:sp>
      <p:sp>
        <p:nvSpPr>
          <p:cNvPr id="6" name="Text 4"/>
          <p:cNvSpPr/>
          <p:nvPr/>
        </p:nvSpPr>
        <p:spPr>
          <a:xfrm>
            <a:off x="822960" y="1463040"/>
            <a:ext cx="6583680" cy="3931920"/>
          </a:xfrm>
          <a:prstGeom prst="rect">
            <a:avLst/>
          </a:prstGeom>
          <a:noFill/>
          <a:ln/>
        </p:spPr>
        <p:txBody>
          <a:bodyPr wrap="square" lIns="381" tIns="381" rIns="381" bIns="381" rtlCol="0" anchor="ctr">
            <a:normAutofit/>
          </a:bodyPr>
          <a:lstStyle/>
          <a:p>
            <a:pPr indent="0" marL="0">
              <a:buNone/>
            </a:pPr>
            <a:r>
              <a:rPr lang="en-US" sz="1450" dirty="0">
                <a:solidFill>
                  <a:srgbClr val="17211F"/>
                </a:solidFill>
              </a:rPr>
              <a:t>• Full report downloaded or uploaded and saved.</a:t>
            </a:r>
            <a:endParaRPr lang="en-US" sz="1450" dirty="0"/>
          </a:p>
          <a:p>
            <a:pPr indent="0" marL="0">
              <a:buNone/>
            </a:pPr>
            <a:r>
              <a:rPr lang="en-US" sz="1450" dirty="0">
                <a:solidFill>
                  <a:srgbClr val="17211F"/>
                </a:solidFill>
              </a:rPr>
              <a:t>• Personal information marked: name, aliases, address, DOB, phones, employers.</a:t>
            </a:r>
            <a:endParaRPr lang="en-US" sz="1450" dirty="0"/>
          </a:p>
          <a:p>
            <a:pPr indent="0" marL="0">
              <a:buNone/>
            </a:pPr>
            <a:r>
              <a:rPr lang="en-US" sz="1450" dirty="0">
                <a:solidFill>
                  <a:srgbClr val="17211F"/>
                </a:solidFill>
              </a:rPr>
              <a:t>• All negative accounts identified.</a:t>
            </a:r>
            <a:endParaRPr lang="en-US" sz="1450" dirty="0"/>
          </a:p>
          <a:p>
            <a:pPr indent="0" marL="0">
              <a:buNone/>
            </a:pPr>
            <a:r>
              <a:rPr lang="en-US" sz="1450" dirty="0">
                <a:solidFill>
                  <a:srgbClr val="17211F"/>
                </a:solidFill>
              </a:rPr>
              <a:t>• Each negative account read line-by-line.</a:t>
            </a:r>
            <a:endParaRPr lang="en-US" sz="1450" dirty="0"/>
          </a:p>
          <a:p>
            <a:pPr indent="0" marL="0">
              <a:buNone/>
            </a:pPr>
            <a:r>
              <a:rPr lang="en-US" sz="1450" dirty="0">
                <a:solidFill>
                  <a:srgbClr val="17211F"/>
                </a:solidFill>
              </a:rPr>
              <a:t>• Tri-bureau mismatch marked where bureaus differ.</a:t>
            </a:r>
            <a:endParaRPr lang="en-US" sz="1450" dirty="0"/>
          </a:p>
          <a:p>
            <a:pPr indent="0" marL="0">
              <a:buNone/>
            </a:pPr>
            <a:r>
              <a:rPr lang="en-US" sz="1450" dirty="0">
                <a:solidFill>
                  <a:srgbClr val="17211F"/>
                </a:solidFill>
              </a:rPr>
              <a:t>• Inquiries sorted: attached, unattached, unknown, or tied to negative accounts.</a:t>
            </a:r>
            <a:endParaRPr lang="en-US" sz="1450" dirty="0"/>
          </a:p>
          <a:p>
            <a:pPr indent="0" marL="0">
              <a:buNone/>
            </a:pPr>
            <a:r>
              <a:rPr lang="en-US" sz="1450" dirty="0">
                <a:solidFill>
                  <a:srgbClr val="17211F"/>
                </a:solidFill>
              </a:rPr>
              <a:t>• Collections and derogatory items placed in the correct dispute lane.</a:t>
            </a:r>
            <a:endParaRPr lang="en-US" sz="1450" dirty="0"/>
          </a:p>
          <a:p>
            <a:pPr indent="0" marL="0">
              <a:buNone/>
            </a:pPr>
            <a:r>
              <a:rPr lang="en-US" sz="1450" dirty="0">
                <a:solidFill>
                  <a:srgbClr val="17211F"/>
                </a:solidFill>
              </a:rPr>
              <a:t>• Evidence saved before any letter is sent.</a:t>
            </a:r>
            <a:endParaRPr lang="en-US" sz="1450" dirty="0"/>
          </a:p>
        </p:txBody>
      </p:sp>
      <p:sp>
        <p:nvSpPr>
          <p:cNvPr id="7" name="Text 5"/>
          <p:cNvSpPr/>
          <p:nvPr/>
        </p:nvSpPr>
        <p:spPr>
          <a:xfrm>
            <a:off x="7863840" y="1645920"/>
            <a:ext cx="3200400" cy="320040"/>
          </a:xfrm>
          <a:prstGeom prst="rect">
            <a:avLst/>
          </a:prstGeom>
          <a:noFill/>
          <a:ln/>
        </p:spPr>
        <p:txBody>
          <a:bodyPr wrap="square" lIns="0" tIns="0" rIns="0" bIns="0" rtlCol="0" anchor="ctr"/>
          <a:lstStyle/>
          <a:p>
            <a:pPr indent="0" marL="0">
              <a:buNone/>
            </a:pPr>
            <a:r>
              <a:rPr lang="en-US" sz="2000" b="1" dirty="0">
                <a:solidFill>
                  <a:srgbClr val="0D6B4D"/>
                </a:solidFill>
              </a:rPr>
              <a:t>Next website step:</a:t>
            </a:r>
            <a:endParaRPr lang="en-US" sz="2000" dirty="0"/>
          </a:p>
        </p:txBody>
      </p:sp>
      <p:sp>
        <p:nvSpPr>
          <p:cNvPr id="8" name="Text 6"/>
          <p:cNvSpPr/>
          <p:nvPr/>
        </p:nvSpPr>
        <p:spPr>
          <a:xfrm>
            <a:off x="7863840" y="2194560"/>
            <a:ext cx="3474720" cy="1280160"/>
          </a:xfrm>
          <a:prstGeom prst="rect">
            <a:avLst/>
          </a:prstGeom>
          <a:noFill/>
          <a:ln/>
        </p:spPr>
        <p:txBody>
          <a:bodyPr wrap="square" lIns="0" tIns="0" rIns="0" bIns="0" rtlCol="0" anchor="ctr">
            <a:normAutofit/>
          </a:bodyPr>
          <a:lstStyle/>
          <a:p>
            <a:pPr indent="0" marL="0">
              <a:buNone/>
            </a:pPr>
            <a:r>
              <a:rPr lang="en-US" sz="2200" b="1" dirty="0">
                <a:solidFill>
                  <a:srgbClr val="17211F"/>
                </a:solidFill>
              </a:rPr>
              <a:t>Generate the proper dispute packet with evidence, law anchors, and mailing/portal-ready format.</a:t>
            </a:r>
            <a:endParaRPr lang="en-US" sz="2200" dirty="0"/>
          </a:p>
        </p:txBody>
      </p:sp>
      <p:sp>
        <p:nvSpPr>
          <p:cNvPr id="9" name="Text 7"/>
          <p:cNvSpPr/>
          <p:nvPr/>
        </p:nvSpPr>
        <p:spPr>
          <a:xfrm>
            <a:off x="7863840" y="4251960"/>
            <a:ext cx="3474720" cy="365760"/>
          </a:xfrm>
          <a:prstGeom prst="rect">
            <a:avLst/>
          </a:prstGeom>
          <a:noFill/>
          <a:ln/>
        </p:spPr>
        <p:txBody>
          <a:bodyPr wrap="square" lIns="0" tIns="0" rIns="0" bIns="0" rtlCol="0" anchor="ctr"/>
          <a:lstStyle/>
          <a:p>
            <a:pPr indent="0" marL="0">
              <a:buNone/>
            </a:pPr>
            <a:r>
              <a:rPr lang="en-US" sz="1900" b="1" dirty="0">
                <a:solidFill>
                  <a:srgbClr val="8B2D2B"/>
                </a:solidFill>
              </a:rPr>
              <a:t>Do not skip the reading step.</a:t>
            </a:r>
            <a:endParaRPr lang="en-US" sz="1900" dirty="0"/>
          </a:p>
        </p:txBody>
      </p:sp>
      <p:sp>
        <p:nvSpPr>
          <p:cNvPr id="10" name="Text 8"/>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1" name="Text 9"/>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13</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Legal source slide</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Short references for the training module.</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SOURCE</a:t>
            </a:r>
            <a:endParaRPr lang="en-US" sz="1100" dirty="0"/>
          </a:p>
        </p:txBody>
      </p:sp>
      <p:sp>
        <p:nvSpPr>
          <p:cNvPr id="6" name="Text 4"/>
          <p:cNvSpPr/>
          <p:nvPr/>
        </p:nvSpPr>
        <p:spPr>
          <a:xfrm>
            <a:off x="822960" y="1508760"/>
            <a:ext cx="9875520" cy="2743200"/>
          </a:xfrm>
          <a:prstGeom prst="rect">
            <a:avLst/>
          </a:prstGeom>
          <a:noFill/>
          <a:ln/>
        </p:spPr>
        <p:txBody>
          <a:bodyPr wrap="square" lIns="381" tIns="381" rIns="381" bIns="381" rtlCol="0" anchor="ctr">
            <a:normAutofit/>
          </a:bodyPr>
          <a:lstStyle/>
          <a:p>
            <a:pPr indent="0" marL="0">
              <a:buNone/>
            </a:pPr>
            <a:r>
              <a:rPr lang="en-US" sz="1550" dirty="0">
                <a:solidFill>
                  <a:srgbClr val="17211F"/>
                </a:solidFill>
              </a:rPr>
              <a:t>• FCRA §607(b), 15 U.S.C. §1681e(b): maximum possible accuracy.</a:t>
            </a:r>
            <a:endParaRPr lang="en-US" sz="1550" dirty="0"/>
          </a:p>
          <a:p>
            <a:pPr indent="0" marL="0">
              <a:buNone/>
            </a:pPr>
            <a:r>
              <a:rPr lang="en-US" sz="1550" dirty="0">
                <a:solidFill>
                  <a:srgbClr val="17211F"/>
                </a:solidFill>
              </a:rPr>
              <a:t>• FCRA §611, 15 U.S.C. §1681i: reinvestigation when completeness or accuracy is disputed.</a:t>
            </a:r>
            <a:endParaRPr lang="en-US" sz="1550" dirty="0"/>
          </a:p>
          <a:p>
            <a:pPr indent="0" marL="0">
              <a:buNone/>
            </a:pPr>
            <a:r>
              <a:rPr lang="en-US" sz="1550" dirty="0">
                <a:solidFill>
                  <a:srgbClr val="17211F"/>
                </a:solidFill>
              </a:rPr>
              <a:t>• FCRA §604, 15 U.S.C. §1681b: permissible purposes for consumer reports.</a:t>
            </a:r>
            <a:endParaRPr lang="en-US" sz="1550" dirty="0"/>
          </a:p>
          <a:p>
            <a:pPr indent="0" marL="0">
              <a:buNone/>
            </a:pPr>
            <a:r>
              <a:rPr lang="en-US" sz="1550" dirty="0">
                <a:solidFill>
                  <a:srgbClr val="17211F"/>
                </a:solidFill>
              </a:rPr>
              <a:t>• FCRA §609, 15 U.S.C. §1681g: file disclosure rights.</a:t>
            </a:r>
            <a:endParaRPr lang="en-US" sz="1550" dirty="0"/>
          </a:p>
          <a:p>
            <a:pPr indent="0" marL="0">
              <a:buNone/>
            </a:pPr>
            <a:r>
              <a:rPr lang="en-US" sz="1550" dirty="0">
                <a:solidFill>
                  <a:srgbClr val="17211F"/>
                </a:solidFill>
              </a:rPr>
              <a:t>• Regulation V, 12 C.F.R. §1022.43: direct disputes to furnishers.</a:t>
            </a:r>
            <a:endParaRPr lang="en-US" sz="1550" dirty="0"/>
          </a:p>
        </p:txBody>
      </p:sp>
      <p:sp>
        <p:nvSpPr>
          <p:cNvPr id="7" name="Text 5"/>
          <p:cNvSpPr/>
          <p:nvPr/>
        </p:nvSpPr>
        <p:spPr>
          <a:xfrm>
            <a:off x="868680" y="4800600"/>
            <a:ext cx="10241280" cy="685800"/>
          </a:xfrm>
          <a:prstGeom prst="rect">
            <a:avLst/>
          </a:prstGeom>
          <a:solidFill>
            <a:srgbClr val="FFF9ED"/>
          </a:solidFill>
          <a:ln/>
        </p:spPr>
        <p:txBody>
          <a:bodyPr wrap="square" lIns="254" tIns="254" rIns="254" bIns="254" rtlCol="0" anchor="ctr">
            <a:normAutofit/>
          </a:bodyPr>
          <a:lstStyle/>
          <a:p>
            <a:pPr indent="0" marL="0">
              <a:buNone/>
            </a:pPr>
            <a:r>
              <a:rPr lang="en-US" sz="1450" dirty="0">
                <a:solidFill>
                  <a:srgbClr val="17211F"/>
                </a:solidFill>
              </a:rPr>
              <a:t>Training note: cite law to support accuracy. Do not overstate the law. Read evidence, identify inaccuracies, then request investigation, correction, deletion, or blocking where the law supports it.</a:t>
            </a:r>
            <a:endParaRPr lang="en-US" sz="1450" dirty="0"/>
          </a:p>
        </p:txBody>
      </p:sp>
      <p:sp>
        <p:nvSpPr>
          <p:cNvPr id="8" name="Text 6"/>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9" name="Text 7"/>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14</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The purpose of Step 1</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Do not rush to dispute. First, read the report like evidence.</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STEP 1</a:t>
            </a:r>
            <a:endParaRPr lang="en-US" sz="1100" dirty="0"/>
          </a:p>
        </p:txBody>
      </p:sp>
      <p:sp>
        <p:nvSpPr>
          <p:cNvPr id="6" name="Text 4"/>
          <p:cNvSpPr/>
          <p:nvPr/>
        </p:nvSpPr>
        <p:spPr>
          <a:xfrm>
            <a:off x="731520" y="1463040"/>
            <a:ext cx="5120640" cy="1005840"/>
          </a:xfrm>
          <a:prstGeom prst="rect">
            <a:avLst/>
          </a:prstGeom>
          <a:noFill/>
          <a:ln/>
        </p:spPr>
        <p:txBody>
          <a:bodyPr wrap="square" lIns="0" tIns="0" rIns="0" bIns="0" rtlCol="0" anchor="ctr">
            <a:normAutofit/>
          </a:bodyPr>
          <a:lstStyle/>
          <a:p>
            <a:pPr indent="0" marL="0">
              <a:buNone/>
            </a:pPr>
            <a:r>
              <a:rPr lang="en-US" sz="2600" b="1" dirty="0">
                <a:solidFill>
                  <a:srgbClr val="17211F"/>
                </a:solidFill>
              </a:rPr>
              <a:t>The report is a record. Your job is to test the record for accuracy.</a:t>
            </a:r>
            <a:endParaRPr lang="en-US" sz="2600" dirty="0"/>
          </a:p>
        </p:txBody>
      </p:sp>
      <p:sp>
        <p:nvSpPr>
          <p:cNvPr id="7" name="Text 5"/>
          <p:cNvSpPr/>
          <p:nvPr/>
        </p:nvSpPr>
        <p:spPr>
          <a:xfrm>
            <a:off x="822960" y="2743200"/>
            <a:ext cx="5303520" cy="2560320"/>
          </a:xfrm>
          <a:prstGeom prst="rect">
            <a:avLst/>
          </a:prstGeom>
          <a:noFill/>
          <a:ln/>
        </p:spPr>
        <p:txBody>
          <a:bodyPr wrap="square" lIns="381" tIns="381" rIns="381" bIns="381" rtlCol="0" anchor="ctr">
            <a:normAutofit/>
          </a:bodyPr>
          <a:lstStyle/>
          <a:p>
            <a:pPr indent="0" marL="0">
              <a:buNone/>
            </a:pPr>
            <a:r>
              <a:rPr lang="en-US" sz="1450" dirty="0">
                <a:solidFill>
                  <a:srgbClr val="17211F"/>
                </a:solidFill>
              </a:rPr>
              <a:t>• Download or upload all three reports: Experian, TransUnion, Equifax.</a:t>
            </a:r>
            <a:endParaRPr lang="en-US" sz="1450" dirty="0"/>
          </a:p>
          <a:p>
            <a:pPr indent="0" marL="0">
              <a:buNone/>
            </a:pPr>
            <a:r>
              <a:rPr lang="en-US" sz="1450" dirty="0">
                <a:solidFill>
                  <a:srgbClr val="17211F"/>
                </a:solidFill>
              </a:rPr>
              <a:t>• Start with personal information before accounts.</a:t>
            </a:r>
            <a:endParaRPr lang="en-US" sz="1450" dirty="0"/>
          </a:p>
          <a:p>
            <a:pPr indent="0" marL="0">
              <a:buNone/>
            </a:pPr>
            <a:r>
              <a:rPr lang="en-US" sz="1450" dirty="0">
                <a:solidFill>
                  <a:srgbClr val="17211F"/>
                </a:solidFill>
              </a:rPr>
              <a:t>• Read account-by-account, line-by-line.</a:t>
            </a:r>
            <a:endParaRPr lang="en-US" sz="1450" dirty="0"/>
          </a:p>
          <a:p>
            <a:pPr indent="0" marL="0">
              <a:buNone/>
            </a:pPr>
            <a:r>
              <a:rPr lang="en-US" sz="1450" dirty="0">
                <a:solidFill>
                  <a:srgbClr val="17211F"/>
                </a:solidFill>
              </a:rPr>
              <a:t>• Compare the same account across all bureaus.</a:t>
            </a:r>
            <a:endParaRPr lang="en-US" sz="1450" dirty="0"/>
          </a:p>
          <a:p>
            <a:pPr indent="0" marL="0">
              <a:buNone/>
            </a:pPr>
            <a:r>
              <a:rPr lang="en-US" sz="1450" dirty="0">
                <a:solidFill>
                  <a:srgbClr val="17211F"/>
                </a:solidFill>
              </a:rPr>
              <a:t>• Dispute only what is inaccurate, incomplete, fraudulent, or unverifiable.</a:t>
            </a:r>
            <a:endParaRPr lang="en-US" sz="1450" dirty="0"/>
          </a:p>
        </p:txBody>
      </p:sp>
      <p:sp>
        <p:nvSpPr>
          <p:cNvPr id="8" name="Text 6"/>
          <p:cNvSpPr/>
          <p:nvPr/>
        </p:nvSpPr>
        <p:spPr>
          <a:xfrm>
            <a:off x="6583680" y="1554480"/>
            <a:ext cx="4297680" cy="457200"/>
          </a:xfrm>
          <a:prstGeom prst="rect">
            <a:avLst/>
          </a:prstGeom>
          <a:noFill/>
          <a:ln/>
        </p:spPr>
        <p:txBody>
          <a:bodyPr wrap="square" lIns="0" tIns="0" rIns="0" bIns="0" rtlCol="0" anchor="ctr"/>
          <a:lstStyle/>
          <a:p>
            <a:pPr indent="0" marL="0">
              <a:buNone/>
            </a:pPr>
            <a:r>
              <a:rPr lang="en-US" sz="2800" b="1" dirty="0">
                <a:solidFill>
                  <a:srgbClr val="0D6B4D"/>
                </a:solidFill>
              </a:rPr>
              <a:t>Maximum possible accuracy</a:t>
            </a:r>
            <a:endParaRPr lang="en-US" sz="2800" dirty="0"/>
          </a:p>
        </p:txBody>
      </p:sp>
      <p:sp>
        <p:nvSpPr>
          <p:cNvPr id="9" name="Text 7"/>
          <p:cNvSpPr/>
          <p:nvPr/>
        </p:nvSpPr>
        <p:spPr>
          <a:xfrm>
            <a:off x="6629400" y="2240280"/>
            <a:ext cx="4297680" cy="914400"/>
          </a:xfrm>
          <a:prstGeom prst="rect">
            <a:avLst/>
          </a:prstGeom>
          <a:noFill/>
          <a:ln/>
        </p:spPr>
        <p:txBody>
          <a:bodyPr wrap="square" lIns="0" tIns="0" rIns="0" bIns="0" rtlCol="0" anchor="ctr">
            <a:normAutofit/>
          </a:bodyPr>
          <a:lstStyle/>
          <a:p>
            <a:pPr indent="0" marL="0">
              <a:buNone/>
            </a:pPr>
            <a:r>
              <a:rPr lang="en-US" sz="2200" b="1" dirty="0">
                <a:solidFill>
                  <a:srgbClr val="17211F"/>
                </a:solidFill>
              </a:rPr>
              <a:t>Clean identity + accurate account data = strong dispute foundation</a:t>
            </a:r>
            <a:endParaRPr lang="en-US" sz="2200" dirty="0"/>
          </a:p>
        </p:txBody>
      </p:sp>
      <p:sp>
        <p:nvSpPr>
          <p:cNvPr id="10" name="Text 8"/>
          <p:cNvSpPr/>
          <p:nvPr/>
        </p:nvSpPr>
        <p:spPr>
          <a:xfrm>
            <a:off x="548640" y="5989320"/>
            <a:ext cx="11064240" cy="329184"/>
          </a:xfrm>
          <a:prstGeom prst="rect">
            <a:avLst/>
          </a:prstGeom>
          <a:solidFill>
            <a:srgbClr val="E7F3EC"/>
          </a:solidFill>
          <a:ln/>
        </p:spPr>
        <p:txBody>
          <a:bodyPr wrap="square" lIns="508" tIns="508" rIns="508" bIns="508" rtlCol="0" anchor="ctr">
            <a:normAutofit/>
          </a:bodyPr>
          <a:lstStyle/>
          <a:p>
            <a:pPr indent="0" marL="0">
              <a:buNone/>
            </a:pPr>
            <a:r>
              <a:rPr lang="en-US" sz="880" dirty="0">
                <a:solidFill>
                  <a:srgbClr val="17211F"/>
                </a:solidFill>
              </a:rPr>
              <a:t>Law anchor: FCRA §607(b), 15 U.S.C. §1681e(b): reasonable procedures to assure maximum possible accuracy.</a:t>
            </a:r>
            <a:endParaRPr lang="en-US" sz="880" dirty="0"/>
          </a:p>
        </p:txBody>
      </p:sp>
      <p:sp>
        <p:nvSpPr>
          <p:cNvPr id="11" name="Text 9"/>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2" name="Text 10"/>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2</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6FBF8"/>
        </a:solidFill>
      </p:bgPr>
    </p:bg>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The seven-part reading path</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This is the order used inside the Real Results website.</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READING PATH</a:t>
            </a:r>
            <a:endParaRPr lang="en-US" sz="1100" dirty="0"/>
          </a:p>
        </p:txBody>
      </p:sp>
      <p:sp>
        <p:nvSpPr>
          <p:cNvPr id="6" name="Text 4"/>
          <p:cNvSpPr/>
          <p:nvPr/>
        </p:nvSpPr>
        <p:spPr>
          <a:xfrm>
            <a:off x="777240" y="1554480"/>
            <a:ext cx="384048" cy="384048"/>
          </a:xfrm>
          <a:prstGeom prst="rect">
            <a:avLst/>
          </a:prstGeom>
          <a:solidFill>
            <a:srgbClr val="0D6B4D"/>
          </a:solidFill>
          <a:ln>
            <a:solidFill>
              <a:srgbClr val="0D6B4D"/>
            </a:solidFill>
          </a:ln>
        </p:spPr>
        <p:txBody>
          <a:bodyPr wrap="square" lIns="0" tIns="0" rIns="0" bIns="0" rtlCol="0" anchor="ctr"/>
          <a:lstStyle/>
          <a:p>
            <a:pPr algn="ctr" indent="0" marL="0">
              <a:buNone/>
            </a:pPr>
            <a:r>
              <a:rPr lang="en-US" sz="1800" b="1" dirty="0">
                <a:solidFill>
                  <a:srgbClr val="FFFFFF"/>
                </a:solidFill>
              </a:rPr>
              <a:t>1</a:t>
            </a:r>
            <a:endParaRPr lang="en-US" sz="1800" dirty="0"/>
          </a:p>
        </p:txBody>
      </p:sp>
      <p:sp>
        <p:nvSpPr>
          <p:cNvPr id="7" name="Text 5"/>
          <p:cNvSpPr/>
          <p:nvPr/>
        </p:nvSpPr>
        <p:spPr>
          <a:xfrm>
            <a:off x="1280160" y="1572768"/>
            <a:ext cx="2103120" cy="457200"/>
          </a:xfrm>
          <a:prstGeom prst="rect">
            <a:avLst/>
          </a:prstGeom>
          <a:noFill/>
          <a:ln/>
        </p:spPr>
        <p:txBody>
          <a:bodyPr wrap="square" lIns="0" tIns="0" rIns="0" bIns="0" rtlCol="0" anchor="ctr">
            <a:normAutofit/>
          </a:bodyPr>
          <a:lstStyle/>
          <a:p>
            <a:pPr indent="0" marL="0">
              <a:buNone/>
            </a:pPr>
            <a:r>
              <a:rPr lang="en-US" sz="1400" b="1" dirty="0">
                <a:solidFill>
                  <a:srgbClr val="17211F"/>
                </a:solidFill>
              </a:rPr>
              <a:t>Download / upload report</a:t>
            </a:r>
            <a:endParaRPr lang="en-US" sz="1400" dirty="0"/>
          </a:p>
        </p:txBody>
      </p:sp>
      <p:sp>
        <p:nvSpPr>
          <p:cNvPr id="8" name="Text 6"/>
          <p:cNvSpPr/>
          <p:nvPr/>
        </p:nvSpPr>
        <p:spPr>
          <a:xfrm>
            <a:off x="1280160" y="2057400"/>
            <a:ext cx="2103120" cy="228600"/>
          </a:xfrm>
          <a:prstGeom prst="rect">
            <a:avLst/>
          </a:prstGeom>
          <a:noFill/>
          <a:ln/>
        </p:spPr>
        <p:txBody>
          <a:bodyPr wrap="square" lIns="0" tIns="0" rIns="0" bIns="0" rtlCol="0" anchor="ctr"/>
          <a:lstStyle/>
          <a:p>
            <a:pPr indent="0" marL="0">
              <a:buNone/>
            </a:pPr>
            <a:r>
              <a:rPr lang="en-US" sz="950" dirty="0">
                <a:solidFill>
                  <a:srgbClr val="5D6B66"/>
                </a:solidFill>
              </a:rPr>
              <a:t>Read it. Mark it. Save proof.</a:t>
            </a:r>
            <a:endParaRPr lang="en-US" sz="950" dirty="0"/>
          </a:p>
        </p:txBody>
      </p:sp>
      <p:sp>
        <p:nvSpPr>
          <p:cNvPr id="9" name="Text 7"/>
          <p:cNvSpPr/>
          <p:nvPr/>
        </p:nvSpPr>
        <p:spPr>
          <a:xfrm>
            <a:off x="3566160" y="1554480"/>
            <a:ext cx="384048" cy="384048"/>
          </a:xfrm>
          <a:prstGeom prst="rect">
            <a:avLst/>
          </a:prstGeom>
          <a:solidFill>
            <a:srgbClr val="0D6B4D"/>
          </a:solidFill>
          <a:ln>
            <a:solidFill>
              <a:srgbClr val="0D6B4D"/>
            </a:solidFill>
          </a:ln>
        </p:spPr>
        <p:txBody>
          <a:bodyPr wrap="square" lIns="0" tIns="0" rIns="0" bIns="0" rtlCol="0" anchor="ctr"/>
          <a:lstStyle/>
          <a:p>
            <a:pPr algn="ctr" indent="0" marL="0">
              <a:buNone/>
            </a:pPr>
            <a:r>
              <a:rPr lang="en-US" sz="1800" b="1" dirty="0">
                <a:solidFill>
                  <a:srgbClr val="FFFFFF"/>
                </a:solidFill>
              </a:rPr>
              <a:t>2</a:t>
            </a:r>
            <a:endParaRPr lang="en-US" sz="1800" dirty="0"/>
          </a:p>
        </p:txBody>
      </p:sp>
      <p:sp>
        <p:nvSpPr>
          <p:cNvPr id="10" name="Text 8"/>
          <p:cNvSpPr/>
          <p:nvPr/>
        </p:nvSpPr>
        <p:spPr>
          <a:xfrm>
            <a:off x="4069080" y="1572768"/>
            <a:ext cx="2103120" cy="457200"/>
          </a:xfrm>
          <a:prstGeom prst="rect">
            <a:avLst/>
          </a:prstGeom>
          <a:noFill/>
          <a:ln/>
        </p:spPr>
        <p:txBody>
          <a:bodyPr wrap="square" lIns="0" tIns="0" rIns="0" bIns="0" rtlCol="0" anchor="ctr">
            <a:normAutofit/>
          </a:bodyPr>
          <a:lstStyle/>
          <a:p>
            <a:pPr indent="0" marL="0">
              <a:buNone/>
            </a:pPr>
            <a:r>
              <a:rPr lang="en-US" sz="1400" b="1" dirty="0">
                <a:solidFill>
                  <a:srgbClr val="17211F"/>
                </a:solidFill>
              </a:rPr>
              <a:t>Personal information</a:t>
            </a:r>
            <a:endParaRPr lang="en-US" sz="1400" dirty="0"/>
          </a:p>
        </p:txBody>
      </p:sp>
      <p:sp>
        <p:nvSpPr>
          <p:cNvPr id="11" name="Text 9"/>
          <p:cNvSpPr/>
          <p:nvPr/>
        </p:nvSpPr>
        <p:spPr>
          <a:xfrm>
            <a:off x="4069080" y="2057400"/>
            <a:ext cx="2103120" cy="228600"/>
          </a:xfrm>
          <a:prstGeom prst="rect">
            <a:avLst/>
          </a:prstGeom>
          <a:noFill/>
          <a:ln/>
        </p:spPr>
        <p:txBody>
          <a:bodyPr wrap="square" lIns="0" tIns="0" rIns="0" bIns="0" rtlCol="0" anchor="ctr"/>
          <a:lstStyle/>
          <a:p>
            <a:pPr indent="0" marL="0">
              <a:buNone/>
            </a:pPr>
            <a:r>
              <a:rPr lang="en-US" sz="950" dirty="0">
                <a:solidFill>
                  <a:srgbClr val="5D6B66"/>
                </a:solidFill>
              </a:rPr>
              <a:t>Read it. Mark it. Save proof.</a:t>
            </a:r>
            <a:endParaRPr lang="en-US" sz="950" dirty="0"/>
          </a:p>
        </p:txBody>
      </p:sp>
      <p:sp>
        <p:nvSpPr>
          <p:cNvPr id="12" name="Text 10"/>
          <p:cNvSpPr/>
          <p:nvPr/>
        </p:nvSpPr>
        <p:spPr>
          <a:xfrm>
            <a:off x="6355080" y="1554480"/>
            <a:ext cx="384048" cy="384048"/>
          </a:xfrm>
          <a:prstGeom prst="rect">
            <a:avLst/>
          </a:prstGeom>
          <a:solidFill>
            <a:srgbClr val="0D6B4D"/>
          </a:solidFill>
          <a:ln>
            <a:solidFill>
              <a:srgbClr val="0D6B4D"/>
            </a:solidFill>
          </a:ln>
        </p:spPr>
        <p:txBody>
          <a:bodyPr wrap="square" lIns="0" tIns="0" rIns="0" bIns="0" rtlCol="0" anchor="ctr"/>
          <a:lstStyle/>
          <a:p>
            <a:pPr algn="ctr" indent="0" marL="0">
              <a:buNone/>
            </a:pPr>
            <a:r>
              <a:rPr lang="en-US" sz="1800" b="1" dirty="0">
                <a:solidFill>
                  <a:srgbClr val="FFFFFF"/>
                </a:solidFill>
              </a:rPr>
              <a:t>3</a:t>
            </a:r>
            <a:endParaRPr lang="en-US" sz="1800" dirty="0"/>
          </a:p>
        </p:txBody>
      </p:sp>
      <p:sp>
        <p:nvSpPr>
          <p:cNvPr id="13" name="Text 11"/>
          <p:cNvSpPr/>
          <p:nvPr/>
        </p:nvSpPr>
        <p:spPr>
          <a:xfrm>
            <a:off x="6858000" y="1572768"/>
            <a:ext cx="2103120" cy="457200"/>
          </a:xfrm>
          <a:prstGeom prst="rect">
            <a:avLst/>
          </a:prstGeom>
          <a:noFill/>
          <a:ln/>
        </p:spPr>
        <p:txBody>
          <a:bodyPr wrap="square" lIns="0" tIns="0" rIns="0" bIns="0" rtlCol="0" anchor="ctr">
            <a:normAutofit/>
          </a:bodyPr>
          <a:lstStyle/>
          <a:p>
            <a:pPr indent="0" marL="0">
              <a:buNone/>
            </a:pPr>
            <a:r>
              <a:rPr lang="en-US" sz="1400" b="1" dirty="0">
                <a:solidFill>
                  <a:srgbClr val="17211F"/>
                </a:solidFill>
              </a:rPr>
              <a:t>Address + DOB + phone</a:t>
            </a:r>
            <a:endParaRPr lang="en-US" sz="1400" dirty="0"/>
          </a:p>
        </p:txBody>
      </p:sp>
      <p:sp>
        <p:nvSpPr>
          <p:cNvPr id="14" name="Text 12"/>
          <p:cNvSpPr/>
          <p:nvPr/>
        </p:nvSpPr>
        <p:spPr>
          <a:xfrm>
            <a:off x="6858000" y="2057400"/>
            <a:ext cx="2103120" cy="228600"/>
          </a:xfrm>
          <a:prstGeom prst="rect">
            <a:avLst/>
          </a:prstGeom>
          <a:noFill/>
          <a:ln/>
        </p:spPr>
        <p:txBody>
          <a:bodyPr wrap="square" lIns="0" tIns="0" rIns="0" bIns="0" rtlCol="0" anchor="ctr"/>
          <a:lstStyle/>
          <a:p>
            <a:pPr indent="0" marL="0">
              <a:buNone/>
            </a:pPr>
            <a:r>
              <a:rPr lang="en-US" sz="950" dirty="0">
                <a:solidFill>
                  <a:srgbClr val="5D6B66"/>
                </a:solidFill>
              </a:rPr>
              <a:t>Read it. Mark it. Save proof.</a:t>
            </a:r>
            <a:endParaRPr lang="en-US" sz="950" dirty="0"/>
          </a:p>
        </p:txBody>
      </p:sp>
      <p:sp>
        <p:nvSpPr>
          <p:cNvPr id="15" name="Text 13"/>
          <p:cNvSpPr/>
          <p:nvPr/>
        </p:nvSpPr>
        <p:spPr>
          <a:xfrm>
            <a:off x="9144000" y="1554480"/>
            <a:ext cx="384048" cy="384048"/>
          </a:xfrm>
          <a:prstGeom prst="rect">
            <a:avLst/>
          </a:prstGeom>
          <a:solidFill>
            <a:srgbClr val="0D6B4D"/>
          </a:solidFill>
          <a:ln>
            <a:solidFill>
              <a:srgbClr val="0D6B4D"/>
            </a:solidFill>
          </a:ln>
        </p:spPr>
        <p:txBody>
          <a:bodyPr wrap="square" lIns="0" tIns="0" rIns="0" bIns="0" rtlCol="0" anchor="ctr"/>
          <a:lstStyle/>
          <a:p>
            <a:pPr algn="ctr" indent="0" marL="0">
              <a:buNone/>
            </a:pPr>
            <a:r>
              <a:rPr lang="en-US" sz="1800" b="1" dirty="0">
                <a:solidFill>
                  <a:srgbClr val="FFFFFF"/>
                </a:solidFill>
              </a:rPr>
              <a:t>4</a:t>
            </a:r>
            <a:endParaRPr lang="en-US" sz="1800" dirty="0"/>
          </a:p>
        </p:txBody>
      </p:sp>
      <p:sp>
        <p:nvSpPr>
          <p:cNvPr id="16" name="Text 14"/>
          <p:cNvSpPr/>
          <p:nvPr/>
        </p:nvSpPr>
        <p:spPr>
          <a:xfrm>
            <a:off x="9646920" y="1572768"/>
            <a:ext cx="2103120" cy="457200"/>
          </a:xfrm>
          <a:prstGeom prst="rect">
            <a:avLst/>
          </a:prstGeom>
          <a:noFill/>
          <a:ln/>
        </p:spPr>
        <p:txBody>
          <a:bodyPr wrap="square" lIns="0" tIns="0" rIns="0" bIns="0" rtlCol="0" anchor="ctr">
            <a:normAutofit/>
          </a:bodyPr>
          <a:lstStyle/>
          <a:p>
            <a:pPr indent="0" marL="0">
              <a:buNone/>
            </a:pPr>
            <a:r>
              <a:rPr lang="en-US" sz="1400" b="1" dirty="0">
                <a:solidFill>
                  <a:srgbClr val="17211F"/>
                </a:solidFill>
              </a:rPr>
              <a:t>Account details</a:t>
            </a:r>
            <a:endParaRPr lang="en-US" sz="1400" dirty="0"/>
          </a:p>
        </p:txBody>
      </p:sp>
      <p:sp>
        <p:nvSpPr>
          <p:cNvPr id="17" name="Text 15"/>
          <p:cNvSpPr/>
          <p:nvPr/>
        </p:nvSpPr>
        <p:spPr>
          <a:xfrm>
            <a:off x="9646920" y="2057400"/>
            <a:ext cx="2103120" cy="228600"/>
          </a:xfrm>
          <a:prstGeom prst="rect">
            <a:avLst/>
          </a:prstGeom>
          <a:noFill/>
          <a:ln/>
        </p:spPr>
        <p:txBody>
          <a:bodyPr wrap="square" lIns="0" tIns="0" rIns="0" bIns="0" rtlCol="0" anchor="ctr"/>
          <a:lstStyle/>
          <a:p>
            <a:pPr indent="0" marL="0">
              <a:buNone/>
            </a:pPr>
            <a:r>
              <a:rPr lang="en-US" sz="950" dirty="0">
                <a:solidFill>
                  <a:srgbClr val="5D6B66"/>
                </a:solidFill>
              </a:rPr>
              <a:t>Read it. Mark it. Save proof.</a:t>
            </a:r>
            <a:endParaRPr lang="en-US" sz="950" dirty="0"/>
          </a:p>
        </p:txBody>
      </p:sp>
      <p:sp>
        <p:nvSpPr>
          <p:cNvPr id="18" name="Text 16"/>
          <p:cNvSpPr/>
          <p:nvPr/>
        </p:nvSpPr>
        <p:spPr>
          <a:xfrm>
            <a:off x="777240" y="3154680"/>
            <a:ext cx="384048" cy="384048"/>
          </a:xfrm>
          <a:prstGeom prst="rect">
            <a:avLst/>
          </a:prstGeom>
          <a:solidFill>
            <a:srgbClr val="0D6B4D"/>
          </a:solidFill>
          <a:ln>
            <a:solidFill>
              <a:srgbClr val="0D6B4D"/>
            </a:solidFill>
          </a:ln>
        </p:spPr>
        <p:txBody>
          <a:bodyPr wrap="square" lIns="0" tIns="0" rIns="0" bIns="0" rtlCol="0" anchor="ctr"/>
          <a:lstStyle/>
          <a:p>
            <a:pPr algn="ctr" indent="0" marL="0">
              <a:buNone/>
            </a:pPr>
            <a:r>
              <a:rPr lang="en-US" sz="1800" b="1" dirty="0">
                <a:solidFill>
                  <a:srgbClr val="FFFFFF"/>
                </a:solidFill>
              </a:rPr>
              <a:t>5</a:t>
            </a:r>
            <a:endParaRPr lang="en-US" sz="1800" dirty="0"/>
          </a:p>
        </p:txBody>
      </p:sp>
      <p:sp>
        <p:nvSpPr>
          <p:cNvPr id="19" name="Text 17"/>
          <p:cNvSpPr/>
          <p:nvPr/>
        </p:nvSpPr>
        <p:spPr>
          <a:xfrm>
            <a:off x="1280160" y="3172968"/>
            <a:ext cx="2103120" cy="457200"/>
          </a:xfrm>
          <a:prstGeom prst="rect">
            <a:avLst/>
          </a:prstGeom>
          <a:noFill/>
          <a:ln/>
        </p:spPr>
        <p:txBody>
          <a:bodyPr wrap="square" lIns="0" tIns="0" rIns="0" bIns="0" rtlCol="0" anchor="ctr">
            <a:normAutofit/>
          </a:bodyPr>
          <a:lstStyle/>
          <a:p>
            <a:pPr indent="0" marL="0">
              <a:buNone/>
            </a:pPr>
            <a:r>
              <a:rPr lang="en-US" sz="1400" b="1" dirty="0">
                <a:solidFill>
                  <a:srgbClr val="17211F"/>
                </a:solidFill>
              </a:rPr>
              <a:t>Tri-bureau comparison</a:t>
            </a:r>
            <a:endParaRPr lang="en-US" sz="1400" dirty="0"/>
          </a:p>
        </p:txBody>
      </p:sp>
      <p:sp>
        <p:nvSpPr>
          <p:cNvPr id="20" name="Text 18"/>
          <p:cNvSpPr/>
          <p:nvPr/>
        </p:nvSpPr>
        <p:spPr>
          <a:xfrm>
            <a:off x="1280160" y="3657600"/>
            <a:ext cx="2103120" cy="228600"/>
          </a:xfrm>
          <a:prstGeom prst="rect">
            <a:avLst/>
          </a:prstGeom>
          <a:noFill/>
          <a:ln/>
        </p:spPr>
        <p:txBody>
          <a:bodyPr wrap="square" lIns="0" tIns="0" rIns="0" bIns="0" rtlCol="0" anchor="ctr"/>
          <a:lstStyle/>
          <a:p>
            <a:pPr indent="0" marL="0">
              <a:buNone/>
            </a:pPr>
            <a:r>
              <a:rPr lang="en-US" sz="950" dirty="0">
                <a:solidFill>
                  <a:srgbClr val="5D6B66"/>
                </a:solidFill>
              </a:rPr>
              <a:t>Read it. Mark it. Save proof.</a:t>
            </a:r>
            <a:endParaRPr lang="en-US" sz="950" dirty="0"/>
          </a:p>
        </p:txBody>
      </p:sp>
      <p:sp>
        <p:nvSpPr>
          <p:cNvPr id="21" name="Text 19"/>
          <p:cNvSpPr/>
          <p:nvPr/>
        </p:nvSpPr>
        <p:spPr>
          <a:xfrm>
            <a:off x="3566160" y="3154680"/>
            <a:ext cx="384048" cy="384048"/>
          </a:xfrm>
          <a:prstGeom prst="rect">
            <a:avLst/>
          </a:prstGeom>
          <a:solidFill>
            <a:srgbClr val="0D6B4D"/>
          </a:solidFill>
          <a:ln>
            <a:solidFill>
              <a:srgbClr val="0D6B4D"/>
            </a:solidFill>
          </a:ln>
        </p:spPr>
        <p:txBody>
          <a:bodyPr wrap="square" lIns="0" tIns="0" rIns="0" bIns="0" rtlCol="0" anchor="ctr"/>
          <a:lstStyle/>
          <a:p>
            <a:pPr algn="ctr" indent="0" marL="0">
              <a:buNone/>
            </a:pPr>
            <a:r>
              <a:rPr lang="en-US" sz="1800" b="1" dirty="0">
                <a:solidFill>
                  <a:srgbClr val="FFFFFF"/>
                </a:solidFill>
              </a:rPr>
              <a:t>6</a:t>
            </a:r>
            <a:endParaRPr lang="en-US" sz="1800" dirty="0"/>
          </a:p>
        </p:txBody>
      </p:sp>
      <p:sp>
        <p:nvSpPr>
          <p:cNvPr id="22" name="Text 20"/>
          <p:cNvSpPr/>
          <p:nvPr/>
        </p:nvSpPr>
        <p:spPr>
          <a:xfrm>
            <a:off x="4069080" y="3172968"/>
            <a:ext cx="2103120" cy="457200"/>
          </a:xfrm>
          <a:prstGeom prst="rect">
            <a:avLst/>
          </a:prstGeom>
          <a:noFill/>
          <a:ln/>
        </p:spPr>
        <p:txBody>
          <a:bodyPr wrap="square" lIns="0" tIns="0" rIns="0" bIns="0" rtlCol="0" anchor="ctr">
            <a:normAutofit/>
          </a:bodyPr>
          <a:lstStyle/>
          <a:p>
            <a:pPr indent="0" marL="0">
              <a:buNone/>
            </a:pPr>
            <a:r>
              <a:rPr lang="en-US" sz="1400" b="1" dirty="0">
                <a:solidFill>
                  <a:srgbClr val="17211F"/>
                </a:solidFill>
              </a:rPr>
              <a:t>Inquiries</a:t>
            </a:r>
            <a:endParaRPr lang="en-US" sz="1400" dirty="0"/>
          </a:p>
        </p:txBody>
      </p:sp>
      <p:sp>
        <p:nvSpPr>
          <p:cNvPr id="23" name="Text 21"/>
          <p:cNvSpPr/>
          <p:nvPr/>
        </p:nvSpPr>
        <p:spPr>
          <a:xfrm>
            <a:off x="4069080" y="3657600"/>
            <a:ext cx="2103120" cy="228600"/>
          </a:xfrm>
          <a:prstGeom prst="rect">
            <a:avLst/>
          </a:prstGeom>
          <a:noFill/>
          <a:ln/>
        </p:spPr>
        <p:txBody>
          <a:bodyPr wrap="square" lIns="0" tIns="0" rIns="0" bIns="0" rtlCol="0" anchor="ctr"/>
          <a:lstStyle/>
          <a:p>
            <a:pPr indent="0" marL="0">
              <a:buNone/>
            </a:pPr>
            <a:r>
              <a:rPr lang="en-US" sz="950" dirty="0">
                <a:solidFill>
                  <a:srgbClr val="5D6B66"/>
                </a:solidFill>
              </a:rPr>
              <a:t>Read it. Mark it. Save proof.</a:t>
            </a:r>
            <a:endParaRPr lang="en-US" sz="950" dirty="0"/>
          </a:p>
        </p:txBody>
      </p:sp>
      <p:sp>
        <p:nvSpPr>
          <p:cNvPr id="24" name="Text 22"/>
          <p:cNvSpPr/>
          <p:nvPr/>
        </p:nvSpPr>
        <p:spPr>
          <a:xfrm>
            <a:off x="6355080" y="3154680"/>
            <a:ext cx="384048" cy="384048"/>
          </a:xfrm>
          <a:prstGeom prst="rect">
            <a:avLst/>
          </a:prstGeom>
          <a:solidFill>
            <a:srgbClr val="0D6B4D"/>
          </a:solidFill>
          <a:ln>
            <a:solidFill>
              <a:srgbClr val="0D6B4D"/>
            </a:solidFill>
          </a:ln>
        </p:spPr>
        <p:txBody>
          <a:bodyPr wrap="square" lIns="0" tIns="0" rIns="0" bIns="0" rtlCol="0" anchor="ctr"/>
          <a:lstStyle/>
          <a:p>
            <a:pPr algn="ctr" indent="0" marL="0">
              <a:buNone/>
            </a:pPr>
            <a:r>
              <a:rPr lang="en-US" sz="1800" b="1" dirty="0">
                <a:solidFill>
                  <a:srgbClr val="FFFFFF"/>
                </a:solidFill>
              </a:rPr>
              <a:t>7</a:t>
            </a:r>
            <a:endParaRPr lang="en-US" sz="1800" dirty="0"/>
          </a:p>
        </p:txBody>
      </p:sp>
      <p:sp>
        <p:nvSpPr>
          <p:cNvPr id="25" name="Text 23"/>
          <p:cNvSpPr/>
          <p:nvPr/>
        </p:nvSpPr>
        <p:spPr>
          <a:xfrm>
            <a:off x="6858000" y="3172968"/>
            <a:ext cx="2103120" cy="457200"/>
          </a:xfrm>
          <a:prstGeom prst="rect">
            <a:avLst/>
          </a:prstGeom>
          <a:noFill/>
          <a:ln/>
        </p:spPr>
        <p:txBody>
          <a:bodyPr wrap="square" lIns="0" tIns="0" rIns="0" bIns="0" rtlCol="0" anchor="ctr">
            <a:normAutofit/>
          </a:bodyPr>
          <a:lstStyle/>
          <a:p>
            <a:pPr indent="0" marL="0">
              <a:buNone/>
            </a:pPr>
            <a:r>
              <a:rPr lang="en-US" sz="1400" b="1" dirty="0">
                <a:solidFill>
                  <a:srgbClr val="17211F"/>
                </a:solidFill>
              </a:rPr>
              <a:t>Collections + derogatory</a:t>
            </a:r>
            <a:endParaRPr lang="en-US" sz="1400" dirty="0"/>
          </a:p>
        </p:txBody>
      </p:sp>
      <p:sp>
        <p:nvSpPr>
          <p:cNvPr id="26" name="Text 24"/>
          <p:cNvSpPr/>
          <p:nvPr/>
        </p:nvSpPr>
        <p:spPr>
          <a:xfrm>
            <a:off x="6858000" y="3657600"/>
            <a:ext cx="2103120" cy="228600"/>
          </a:xfrm>
          <a:prstGeom prst="rect">
            <a:avLst/>
          </a:prstGeom>
          <a:noFill/>
          <a:ln/>
        </p:spPr>
        <p:txBody>
          <a:bodyPr wrap="square" lIns="0" tIns="0" rIns="0" bIns="0" rtlCol="0" anchor="ctr"/>
          <a:lstStyle/>
          <a:p>
            <a:pPr indent="0" marL="0">
              <a:buNone/>
            </a:pPr>
            <a:r>
              <a:rPr lang="en-US" sz="950" dirty="0">
                <a:solidFill>
                  <a:srgbClr val="5D6B66"/>
                </a:solidFill>
              </a:rPr>
              <a:t>Read it. Mark it. Save proof.</a:t>
            </a:r>
            <a:endParaRPr lang="en-US" sz="950" dirty="0"/>
          </a:p>
        </p:txBody>
      </p:sp>
      <p:sp>
        <p:nvSpPr>
          <p:cNvPr id="27" name="Text 25"/>
          <p:cNvSpPr/>
          <p:nvPr/>
        </p:nvSpPr>
        <p:spPr>
          <a:xfrm>
            <a:off x="777240" y="5230368"/>
            <a:ext cx="10424160" cy="502920"/>
          </a:xfrm>
          <a:prstGeom prst="rect">
            <a:avLst/>
          </a:prstGeom>
          <a:noFill/>
          <a:ln/>
        </p:spPr>
        <p:txBody>
          <a:bodyPr wrap="square" lIns="0" tIns="0" rIns="0" bIns="0" rtlCol="0" anchor="ctr">
            <a:normAutofit/>
          </a:bodyPr>
          <a:lstStyle/>
          <a:p>
            <a:pPr indent="0" marL="0">
              <a:buNone/>
            </a:pPr>
            <a:r>
              <a:rPr lang="en-US" sz="1300" dirty="0">
                <a:solidFill>
                  <a:srgbClr val="17211F"/>
                </a:solidFill>
              </a:rPr>
              <a:t>Each tab teaches the user what to look for, then generates the next action: personal information letter, inquiry dispute, furnisher dispute, debt collector dispute, or bureau reinvestigation request.</a:t>
            </a:r>
            <a:endParaRPr lang="en-US" sz="1300" dirty="0"/>
          </a:p>
        </p:txBody>
      </p:sp>
      <p:sp>
        <p:nvSpPr>
          <p:cNvPr id="28" name="Text 26"/>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29" name="Text 27"/>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Download or upload the report</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Start with the full consumer report, not a screenshot alone.</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1 / 7</a:t>
            </a:r>
            <a:endParaRPr lang="en-US" sz="1100" dirty="0"/>
          </a:p>
        </p:txBody>
      </p:sp>
      <p:sp>
        <p:nvSpPr>
          <p:cNvPr id="6" name="Text 4"/>
          <p:cNvSpPr/>
          <p:nvPr/>
        </p:nvSpPr>
        <p:spPr>
          <a:xfrm>
            <a:off x="777240" y="1463040"/>
            <a:ext cx="3657600" cy="320040"/>
          </a:xfrm>
          <a:prstGeom prst="rect">
            <a:avLst/>
          </a:prstGeom>
          <a:noFill/>
          <a:ln/>
        </p:spPr>
        <p:txBody>
          <a:bodyPr wrap="square" lIns="0" tIns="0" rIns="0" bIns="0" rtlCol="0" anchor="ctr"/>
          <a:lstStyle/>
          <a:p>
            <a:pPr indent="0" marL="0">
              <a:buNone/>
            </a:pPr>
            <a:r>
              <a:rPr lang="en-US" sz="2000" b="1" dirty="0">
                <a:solidFill>
                  <a:srgbClr val="17211F"/>
                </a:solidFill>
              </a:rPr>
              <a:t>Best sources to start:</a:t>
            </a:r>
            <a:endParaRPr lang="en-US" sz="2000" dirty="0"/>
          </a:p>
        </p:txBody>
      </p:sp>
      <p:sp>
        <p:nvSpPr>
          <p:cNvPr id="7" name="Text 5"/>
          <p:cNvSpPr/>
          <p:nvPr/>
        </p:nvSpPr>
        <p:spPr>
          <a:xfrm>
            <a:off x="822960" y="1965960"/>
            <a:ext cx="5120640" cy="1920240"/>
          </a:xfrm>
          <a:prstGeom prst="rect">
            <a:avLst/>
          </a:prstGeom>
          <a:noFill/>
          <a:ln/>
        </p:spPr>
        <p:txBody>
          <a:bodyPr wrap="square" lIns="381" tIns="381" rIns="381" bIns="381" rtlCol="0" anchor="ctr">
            <a:normAutofit/>
          </a:bodyPr>
          <a:lstStyle/>
          <a:p>
            <a:pPr indent="0" marL="0">
              <a:buNone/>
            </a:pPr>
            <a:r>
              <a:rPr lang="en-US" sz="1480" dirty="0">
                <a:solidFill>
                  <a:srgbClr val="17211F"/>
                </a:solidFill>
              </a:rPr>
              <a:t>• AnnualCreditReport.com reports for the three main bureaus.</a:t>
            </a:r>
            <a:endParaRPr lang="en-US" sz="1480" dirty="0"/>
          </a:p>
          <a:p>
            <a:pPr indent="0" marL="0">
              <a:buNone/>
            </a:pPr>
            <a:r>
              <a:rPr lang="en-US" sz="1480" dirty="0">
                <a:solidFill>
                  <a:srgbClr val="17211F"/>
                </a:solidFill>
              </a:rPr>
              <a:t>• SmartCredit or other tri-bureau report, when available.</a:t>
            </a:r>
            <a:endParaRPr lang="en-US" sz="1480" dirty="0"/>
          </a:p>
          <a:p>
            <a:pPr indent="0" marL="0">
              <a:buNone/>
            </a:pPr>
            <a:r>
              <a:rPr lang="en-US" sz="1480" dirty="0">
                <a:solidFill>
                  <a:srgbClr val="17211F"/>
                </a:solidFill>
              </a:rPr>
              <a:t>• Experian, TransUnion, and Equifax direct reports.</a:t>
            </a:r>
            <a:endParaRPr lang="en-US" sz="1480" dirty="0"/>
          </a:p>
          <a:p>
            <a:pPr indent="0" marL="0">
              <a:buNone/>
            </a:pPr>
            <a:r>
              <a:rPr lang="en-US" sz="1480" dirty="0">
                <a:solidFill>
                  <a:srgbClr val="17211F"/>
                </a:solidFill>
              </a:rPr>
              <a:t>• Save the PDF before you dispute.</a:t>
            </a:r>
            <a:endParaRPr lang="en-US" sz="1480" dirty="0"/>
          </a:p>
        </p:txBody>
      </p:sp>
      <p:sp>
        <p:nvSpPr>
          <p:cNvPr id="8" name="Text 6"/>
          <p:cNvSpPr/>
          <p:nvPr/>
        </p:nvSpPr>
        <p:spPr>
          <a:xfrm>
            <a:off x="6492240" y="1463040"/>
            <a:ext cx="3657600" cy="320040"/>
          </a:xfrm>
          <a:prstGeom prst="rect">
            <a:avLst/>
          </a:prstGeom>
          <a:noFill/>
          <a:ln/>
        </p:spPr>
        <p:txBody>
          <a:bodyPr wrap="square" lIns="0" tIns="0" rIns="0" bIns="0" rtlCol="0" anchor="ctr"/>
          <a:lstStyle/>
          <a:p>
            <a:pPr indent="0" marL="0">
              <a:buNone/>
            </a:pPr>
            <a:r>
              <a:rPr lang="en-US" sz="2000" b="1" dirty="0">
                <a:solidFill>
                  <a:srgbClr val="0D6B4D"/>
                </a:solidFill>
              </a:rPr>
              <a:t>Website action:</a:t>
            </a:r>
            <a:endParaRPr lang="en-US" sz="2000" dirty="0"/>
          </a:p>
        </p:txBody>
      </p:sp>
      <p:sp>
        <p:nvSpPr>
          <p:cNvPr id="9" name="Text 7"/>
          <p:cNvSpPr/>
          <p:nvPr/>
        </p:nvSpPr>
        <p:spPr>
          <a:xfrm>
            <a:off x="6492240" y="1965960"/>
            <a:ext cx="4754880" cy="1920240"/>
          </a:xfrm>
          <a:prstGeom prst="rect">
            <a:avLst/>
          </a:prstGeom>
          <a:noFill/>
          <a:ln/>
        </p:spPr>
        <p:txBody>
          <a:bodyPr wrap="square" lIns="381" tIns="381" rIns="381" bIns="381" rtlCol="0" anchor="ctr">
            <a:normAutofit/>
          </a:bodyPr>
          <a:lstStyle/>
          <a:p>
            <a:pPr indent="0" marL="0">
              <a:buNone/>
            </a:pPr>
            <a:r>
              <a:rPr lang="en-US" sz="1480" dirty="0">
                <a:solidFill>
                  <a:srgbClr val="17211F"/>
                </a:solidFill>
              </a:rPr>
              <a:t>• Upload PDF or screenshots.</a:t>
            </a:r>
            <a:endParaRPr lang="en-US" sz="1480" dirty="0"/>
          </a:p>
          <a:p>
            <a:pPr indent="0" marL="0">
              <a:buNone/>
            </a:pPr>
            <a:r>
              <a:rPr lang="en-US" sz="1480" dirty="0">
                <a:solidFill>
                  <a:srgbClr val="17211F"/>
                </a:solidFill>
              </a:rPr>
              <a:t>• Tag the source: Experian, TransUnion, Equifax, or tri-bureau.</a:t>
            </a:r>
            <a:endParaRPr lang="en-US" sz="1480" dirty="0"/>
          </a:p>
          <a:p>
            <a:pPr indent="0" marL="0">
              <a:buNone/>
            </a:pPr>
            <a:r>
              <a:rPr lang="en-US" sz="1480" dirty="0">
                <a:solidFill>
                  <a:srgbClr val="17211F"/>
                </a:solidFill>
              </a:rPr>
              <a:t>• Extract negative accounts and personal information.</a:t>
            </a:r>
            <a:endParaRPr lang="en-US" sz="1480" dirty="0"/>
          </a:p>
          <a:p>
            <a:pPr indent="0" marL="0">
              <a:buNone/>
            </a:pPr>
            <a:r>
              <a:rPr lang="en-US" sz="1480" dirty="0">
                <a:solidFill>
                  <a:srgbClr val="17211F"/>
                </a:solidFill>
              </a:rPr>
              <a:t>• Create a clean reading summary before letter generation.</a:t>
            </a:r>
            <a:endParaRPr lang="en-US" sz="1480" dirty="0"/>
          </a:p>
        </p:txBody>
      </p:sp>
      <p:sp>
        <p:nvSpPr>
          <p:cNvPr id="10" name="Text 8"/>
          <p:cNvSpPr/>
          <p:nvPr/>
        </p:nvSpPr>
        <p:spPr>
          <a:xfrm>
            <a:off x="548640" y="5989320"/>
            <a:ext cx="11064240" cy="329184"/>
          </a:xfrm>
          <a:prstGeom prst="rect">
            <a:avLst/>
          </a:prstGeom>
          <a:solidFill>
            <a:srgbClr val="E7F3EC"/>
          </a:solidFill>
          <a:ln/>
        </p:spPr>
        <p:txBody>
          <a:bodyPr wrap="square" lIns="508" tIns="508" rIns="508" bIns="508" rtlCol="0" anchor="ctr">
            <a:normAutofit/>
          </a:bodyPr>
          <a:lstStyle/>
          <a:p>
            <a:pPr indent="0" marL="0">
              <a:buNone/>
            </a:pPr>
            <a:r>
              <a:rPr lang="en-US" sz="880" dirty="0">
                <a:solidFill>
                  <a:srgbClr val="17211F"/>
                </a:solidFill>
              </a:rPr>
              <a:t>Law anchor: FCRA §609, 15 U.S.C. §1681g: consumers have rights to file disclosures, including information in the file.</a:t>
            </a:r>
            <a:endParaRPr lang="en-US" sz="880" dirty="0"/>
          </a:p>
        </p:txBody>
      </p:sp>
      <p:sp>
        <p:nvSpPr>
          <p:cNvPr id="11" name="Text 9"/>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2" name="Text 10"/>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6FBF8"/>
        </a:solidFill>
      </p:bgPr>
    </p:bg>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Personal information: clean the identity first</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The report should identify the consumer accurately.</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2 / 7</a:t>
            </a:r>
            <a:endParaRPr lang="en-US" sz="1100" dirty="0"/>
          </a:p>
        </p:txBody>
      </p:sp>
      <p:sp>
        <p:nvSpPr>
          <p:cNvPr id="6" name="Text 4"/>
          <p:cNvSpPr/>
          <p:nvPr/>
        </p:nvSpPr>
        <p:spPr>
          <a:xfrm>
            <a:off x="731520" y="1417320"/>
            <a:ext cx="4114800" cy="320040"/>
          </a:xfrm>
          <a:prstGeom prst="rect">
            <a:avLst/>
          </a:prstGeom>
          <a:noFill/>
          <a:ln/>
        </p:spPr>
        <p:txBody>
          <a:bodyPr wrap="square" lIns="0" tIns="0" rIns="0" bIns="0" rtlCol="0" anchor="ctr"/>
          <a:lstStyle/>
          <a:p>
            <a:pPr indent="0" marL="0">
              <a:buNone/>
            </a:pPr>
            <a:r>
              <a:rPr lang="en-US" sz="1900" b="1" dirty="0">
                <a:solidFill>
                  <a:srgbClr val="17211F"/>
                </a:solidFill>
              </a:rPr>
              <a:t>Check every bureau for:</a:t>
            </a:r>
            <a:endParaRPr lang="en-US" sz="1900" dirty="0"/>
          </a:p>
        </p:txBody>
      </p:sp>
      <p:sp>
        <p:nvSpPr>
          <p:cNvPr id="7" name="Text 5"/>
          <p:cNvSpPr/>
          <p:nvPr/>
        </p:nvSpPr>
        <p:spPr>
          <a:xfrm>
            <a:off x="822960" y="1874520"/>
            <a:ext cx="5303520" cy="2468880"/>
          </a:xfrm>
          <a:prstGeom prst="rect">
            <a:avLst/>
          </a:prstGeom>
          <a:noFill/>
          <a:ln/>
        </p:spPr>
        <p:txBody>
          <a:bodyPr wrap="square" lIns="381" tIns="381" rIns="381" bIns="381" rtlCol="0" anchor="ctr">
            <a:normAutofit/>
          </a:bodyPr>
          <a:lstStyle/>
          <a:p>
            <a:pPr indent="0" marL="0">
              <a:buNone/>
            </a:pPr>
            <a:r>
              <a:rPr lang="en-US" sz="1450" dirty="0">
                <a:solidFill>
                  <a:srgbClr val="17211F"/>
                </a:solidFill>
              </a:rPr>
              <a:t>• Name: correct first and last name.</a:t>
            </a:r>
            <a:endParaRPr lang="en-US" sz="1450" dirty="0"/>
          </a:p>
          <a:p>
            <a:pPr indent="0" marL="0">
              <a:buNone/>
            </a:pPr>
            <a:r>
              <a:rPr lang="en-US" sz="1450" dirty="0">
                <a:solidFill>
                  <a:srgbClr val="17211F"/>
                </a:solidFill>
              </a:rPr>
              <a:t>• Aliases: wrong names or unnecessary variations.</a:t>
            </a:r>
            <a:endParaRPr lang="en-US" sz="1450" dirty="0"/>
          </a:p>
          <a:p>
            <a:pPr indent="0" marL="0">
              <a:buNone/>
            </a:pPr>
            <a:r>
              <a:rPr lang="en-US" sz="1450" dirty="0">
                <a:solidFill>
                  <a:srgbClr val="17211F"/>
                </a:solidFill>
              </a:rPr>
              <a:t>• Middle names/initials: accurate and consistent.</a:t>
            </a:r>
            <a:endParaRPr lang="en-US" sz="1450" dirty="0"/>
          </a:p>
          <a:p>
            <a:pPr indent="0" marL="0">
              <a:buNone/>
            </a:pPr>
            <a:r>
              <a:rPr lang="en-US" sz="1450" dirty="0">
                <a:solidFill>
                  <a:srgbClr val="17211F"/>
                </a:solidFill>
              </a:rPr>
              <a:t>• Date of birth: exact and consistent.</a:t>
            </a:r>
            <a:endParaRPr lang="en-US" sz="1450" dirty="0"/>
          </a:p>
          <a:p>
            <a:pPr indent="0" marL="0">
              <a:buNone/>
            </a:pPr>
            <a:r>
              <a:rPr lang="en-US" sz="1450" dirty="0">
                <a:solidFill>
                  <a:srgbClr val="17211F"/>
                </a:solidFill>
              </a:rPr>
              <a:t>• Employment: remove inaccurate or outdated employer data.</a:t>
            </a:r>
            <a:endParaRPr lang="en-US" sz="1450" dirty="0"/>
          </a:p>
        </p:txBody>
      </p:sp>
      <p:sp>
        <p:nvSpPr>
          <p:cNvPr id="8" name="Text 6"/>
          <p:cNvSpPr/>
          <p:nvPr/>
        </p:nvSpPr>
        <p:spPr>
          <a:xfrm>
            <a:off x="6583680" y="1417320"/>
            <a:ext cx="2743200" cy="320040"/>
          </a:xfrm>
          <a:prstGeom prst="rect">
            <a:avLst/>
          </a:prstGeom>
          <a:noFill/>
          <a:ln/>
        </p:spPr>
        <p:txBody>
          <a:bodyPr wrap="square" lIns="0" tIns="0" rIns="0" bIns="0" rtlCol="0" anchor="ctr"/>
          <a:lstStyle/>
          <a:p>
            <a:pPr indent="0" marL="0">
              <a:buNone/>
            </a:pPr>
            <a:r>
              <a:rPr lang="en-US" sz="1900" b="1" dirty="0">
                <a:solidFill>
                  <a:srgbClr val="0D6B4D"/>
                </a:solidFill>
              </a:rPr>
              <a:t>Teaching line</a:t>
            </a:r>
            <a:endParaRPr lang="en-US" sz="1900" dirty="0"/>
          </a:p>
        </p:txBody>
      </p:sp>
      <p:sp>
        <p:nvSpPr>
          <p:cNvPr id="9" name="Text 7"/>
          <p:cNvSpPr/>
          <p:nvPr/>
        </p:nvSpPr>
        <p:spPr>
          <a:xfrm>
            <a:off x="6629400" y="1874520"/>
            <a:ext cx="4206240" cy="1097280"/>
          </a:xfrm>
          <a:prstGeom prst="rect">
            <a:avLst/>
          </a:prstGeom>
          <a:noFill/>
          <a:ln/>
        </p:spPr>
        <p:txBody>
          <a:bodyPr wrap="square" lIns="0" tIns="0" rIns="0" bIns="0" rtlCol="0" anchor="ctr">
            <a:normAutofit/>
          </a:bodyPr>
          <a:lstStyle/>
          <a:p>
            <a:pPr indent="0" marL="0">
              <a:buNone/>
            </a:pPr>
            <a:r>
              <a:rPr lang="en-US" sz="2800" b="1" dirty="0">
                <a:solidFill>
                  <a:srgbClr val="17211F"/>
                </a:solidFill>
              </a:rPr>
              <a:t>One consumer.</a:t>
            </a:r>
            <a:endParaRPr lang="en-US" sz="2800" dirty="0"/>
          </a:p>
          <a:p>
            <a:pPr indent="0" marL="0">
              <a:buNone/>
            </a:pPr>
            <a:r>
              <a:rPr lang="en-US" sz="2800" b="1" dirty="0">
                <a:solidFill>
                  <a:srgbClr val="17211F"/>
                </a:solidFill>
              </a:rPr>
              <a:t>One accurate name.</a:t>
            </a:r>
            <a:endParaRPr lang="en-US" sz="2800" dirty="0"/>
          </a:p>
          <a:p>
            <a:pPr indent="0" marL="0">
              <a:buNone/>
            </a:pPr>
            <a:r>
              <a:rPr lang="en-US" sz="2800" b="1" dirty="0">
                <a:solidFill>
                  <a:srgbClr val="17211F"/>
                </a:solidFill>
              </a:rPr>
              <a:t>One clean identity profile.</a:t>
            </a:r>
            <a:endParaRPr lang="en-US" sz="2800" dirty="0"/>
          </a:p>
        </p:txBody>
      </p:sp>
      <p:sp>
        <p:nvSpPr>
          <p:cNvPr id="10" name="Text 8"/>
          <p:cNvSpPr/>
          <p:nvPr/>
        </p:nvSpPr>
        <p:spPr>
          <a:xfrm>
            <a:off x="6629400" y="3749040"/>
            <a:ext cx="4206240" cy="384048"/>
          </a:xfrm>
          <a:prstGeom prst="rect">
            <a:avLst/>
          </a:prstGeom>
          <a:solidFill>
            <a:srgbClr val="0D6B4D"/>
          </a:solidFill>
          <a:ln/>
        </p:spPr>
        <p:txBody>
          <a:bodyPr wrap="square" lIns="381" tIns="381" rIns="381" bIns="381" rtlCol="0" anchor="ctr"/>
          <a:lstStyle/>
          <a:p>
            <a:pPr algn="ctr" indent="0" marL="0">
              <a:buNone/>
            </a:pPr>
            <a:r>
              <a:rPr lang="en-US" sz="1350" b="1" dirty="0">
                <a:solidFill>
                  <a:srgbClr val="FFFFFF"/>
                </a:solidFill>
              </a:rPr>
              <a:t>Website button: Create Personal Information Dispute Letter</a:t>
            </a:r>
            <a:endParaRPr lang="en-US" sz="1350" dirty="0"/>
          </a:p>
        </p:txBody>
      </p:sp>
      <p:sp>
        <p:nvSpPr>
          <p:cNvPr id="11" name="Text 9"/>
          <p:cNvSpPr/>
          <p:nvPr/>
        </p:nvSpPr>
        <p:spPr>
          <a:xfrm>
            <a:off x="548640" y="5989320"/>
            <a:ext cx="11064240" cy="329184"/>
          </a:xfrm>
          <a:prstGeom prst="rect">
            <a:avLst/>
          </a:prstGeom>
          <a:solidFill>
            <a:srgbClr val="E7F3EC"/>
          </a:solidFill>
          <a:ln/>
        </p:spPr>
        <p:txBody>
          <a:bodyPr wrap="square" lIns="508" tIns="508" rIns="508" bIns="508" rtlCol="0" anchor="ctr">
            <a:normAutofit/>
          </a:bodyPr>
          <a:lstStyle/>
          <a:p>
            <a:pPr indent="0" marL="0">
              <a:buNone/>
            </a:pPr>
            <a:r>
              <a:rPr lang="en-US" sz="880" dirty="0">
                <a:solidFill>
                  <a:srgbClr val="17211F"/>
                </a:solidFill>
              </a:rPr>
              <a:t>Law anchor: FCRA §1681e(b) maximum possible accuracy; §1681i reinvestigation of disputed accuracy.</a:t>
            </a:r>
            <a:endParaRPr lang="en-US" sz="880" dirty="0"/>
          </a:p>
        </p:txBody>
      </p:sp>
      <p:sp>
        <p:nvSpPr>
          <p:cNvPr id="12" name="Text 10"/>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3" name="Text 11"/>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Address, phone, and correspondence</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The goal is not confusion; the goal is accuracy.</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3 / 7</a:t>
            </a:r>
            <a:endParaRPr lang="en-US" sz="1100" dirty="0"/>
          </a:p>
        </p:txBody>
      </p:sp>
      <p:sp>
        <p:nvSpPr>
          <p:cNvPr id="6" name="Text 4"/>
          <p:cNvSpPr/>
          <p:nvPr/>
        </p:nvSpPr>
        <p:spPr>
          <a:xfrm>
            <a:off x="777240" y="1417320"/>
            <a:ext cx="3657600" cy="320040"/>
          </a:xfrm>
          <a:prstGeom prst="rect">
            <a:avLst/>
          </a:prstGeom>
          <a:noFill/>
          <a:ln/>
        </p:spPr>
        <p:txBody>
          <a:bodyPr wrap="square" lIns="0" tIns="0" rIns="0" bIns="0" rtlCol="0" anchor="ctr"/>
          <a:lstStyle/>
          <a:p>
            <a:pPr indent="0" marL="0">
              <a:buNone/>
            </a:pPr>
            <a:r>
              <a:rPr lang="en-US" sz="2000" b="1" dirty="0">
                <a:solidFill>
                  <a:srgbClr val="0D6B4D"/>
                </a:solidFill>
              </a:rPr>
              <a:t>Address review</a:t>
            </a:r>
            <a:endParaRPr lang="en-US" sz="2000" dirty="0"/>
          </a:p>
        </p:txBody>
      </p:sp>
      <p:sp>
        <p:nvSpPr>
          <p:cNvPr id="7" name="Text 5"/>
          <p:cNvSpPr/>
          <p:nvPr/>
        </p:nvSpPr>
        <p:spPr>
          <a:xfrm>
            <a:off x="822960" y="1965960"/>
            <a:ext cx="5303520" cy="1920240"/>
          </a:xfrm>
          <a:prstGeom prst="rect">
            <a:avLst/>
          </a:prstGeom>
          <a:noFill/>
          <a:ln/>
        </p:spPr>
        <p:txBody>
          <a:bodyPr wrap="square" lIns="381" tIns="381" rIns="381" bIns="381" rtlCol="0" anchor="ctr">
            <a:normAutofit/>
          </a:bodyPr>
          <a:lstStyle/>
          <a:p>
            <a:pPr indent="0" marL="0">
              <a:buNone/>
            </a:pPr>
            <a:r>
              <a:rPr lang="en-US" sz="1480" dirty="0">
                <a:solidFill>
                  <a:srgbClr val="17211F"/>
                </a:solidFill>
              </a:rPr>
              <a:t>• Which address is accurate and current?</a:t>
            </a:r>
            <a:endParaRPr lang="en-US" sz="1480" dirty="0"/>
          </a:p>
          <a:p>
            <a:pPr indent="0" marL="0">
              <a:buNone/>
            </a:pPr>
            <a:r>
              <a:rPr lang="en-US" sz="1480" dirty="0">
                <a:solidFill>
                  <a:srgbClr val="17211F"/>
                </a:solidFill>
              </a:rPr>
              <a:t>• Which address receives mail and correspondence?</a:t>
            </a:r>
            <a:endParaRPr lang="en-US" sz="1480" dirty="0"/>
          </a:p>
          <a:p>
            <a:pPr indent="0" marL="0">
              <a:buNone/>
            </a:pPr>
            <a:r>
              <a:rPr lang="en-US" sz="1480" dirty="0">
                <a:solidFill>
                  <a:srgbClr val="17211F"/>
                </a:solidFill>
              </a:rPr>
              <a:t>• Are old, unknown, or mismatched addresses listed?</a:t>
            </a:r>
            <a:endParaRPr lang="en-US" sz="1480" dirty="0"/>
          </a:p>
          <a:p>
            <a:pPr indent="0" marL="0">
              <a:buNone/>
            </a:pPr>
            <a:r>
              <a:rPr lang="en-US" sz="1480" dirty="0">
                <a:solidFill>
                  <a:srgbClr val="17211F"/>
                </a:solidFill>
              </a:rPr>
              <a:t>• Does each bureau show the same accurate address?</a:t>
            </a:r>
            <a:endParaRPr lang="en-US" sz="1480" dirty="0"/>
          </a:p>
        </p:txBody>
      </p:sp>
      <p:sp>
        <p:nvSpPr>
          <p:cNvPr id="8" name="Text 6"/>
          <p:cNvSpPr/>
          <p:nvPr/>
        </p:nvSpPr>
        <p:spPr>
          <a:xfrm>
            <a:off x="6629400" y="1417320"/>
            <a:ext cx="3657600" cy="320040"/>
          </a:xfrm>
          <a:prstGeom prst="rect">
            <a:avLst/>
          </a:prstGeom>
          <a:noFill/>
          <a:ln/>
        </p:spPr>
        <p:txBody>
          <a:bodyPr wrap="square" lIns="0" tIns="0" rIns="0" bIns="0" rtlCol="0" anchor="ctr"/>
          <a:lstStyle/>
          <a:p>
            <a:pPr indent="0" marL="0">
              <a:buNone/>
            </a:pPr>
            <a:r>
              <a:rPr lang="en-US" sz="2000" b="1" dirty="0">
                <a:solidFill>
                  <a:srgbClr val="0D6B4D"/>
                </a:solidFill>
              </a:rPr>
              <a:t>Also check</a:t>
            </a:r>
            <a:endParaRPr lang="en-US" sz="2000" dirty="0"/>
          </a:p>
        </p:txBody>
      </p:sp>
      <p:sp>
        <p:nvSpPr>
          <p:cNvPr id="9" name="Text 7"/>
          <p:cNvSpPr/>
          <p:nvPr/>
        </p:nvSpPr>
        <p:spPr>
          <a:xfrm>
            <a:off x="6675120" y="1965960"/>
            <a:ext cx="4754880" cy="1920240"/>
          </a:xfrm>
          <a:prstGeom prst="rect">
            <a:avLst/>
          </a:prstGeom>
          <a:noFill/>
          <a:ln/>
        </p:spPr>
        <p:txBody>
          <a:bodyPr wrap="square" lIns="381" tIns="381" rIns="381" bIns="381" rtlCol="0" anchor="ctr">
            <a:normAutofit/>
          </a:bodyPr>
          <a:lstStyle/>
          <a:p>
            <a:pPr indent="0" marL="0">
              <a:buNone/>
            </a:pPr>
            <a:r>
              <a:rPr lang="en-US" sz="1480" dirty="0">
                <a:solidFill>
                  <a:srgbClr val="17211F"/>
                </a:solidFill>
              </a:rPr>
              <a:t>• Phone numbers: wrong or unknown numbers.</a:t>
            </a:r>
            <a:endParaRPr lang="en-US" sz="1480" dirty="0"/>
          </a:p>
          <a:p>
            <a:pPr indent="0" marL="0">
              <a:buNone/>
            </a:pPr>
            <a:r>
              <a:rPr lang="en-US" sz="1480" dirty="0">
                <a:solidFill>
                  <a:srgbClr val="17211F"/>
                </a:solidFill>
              </a:rPr>
              <a:t>• Employers: inaccurate employer history.</a:t>
            </a:r>
            <a:endParaRPr lang="en-US" sz="1480" dirty="0"/>
          </a:p>
          <a:p>
            <a:pPr indent="0" marL="0">
              <a:buNone/>
            </a:pPr>
            <a:r>
              <a:rPr lang="en-US" sz="1480" dirty="0">
                <a:solidFill>
                  <a:srgbClr val="17211F"/>
                </a:solidFill>
              </a:rPr>
              <a:t>• Aliases: identity data that does not belong.</a:t>
            </a:r>
            <a:endParaRPr lang="en-US" sz="1480" dirty="0"/>
          </a:p>
          <a:p>
            <a:pPr indent="0" marL="0">
              <a:buNone/>
            </a:pPr>
            <a:r>
              <a:rPr lang="en-US" sz="1480" dirty="0">
                <a:solidFill>
                  <a:srgbClr val="17211F"/>
                </a:solidFill>
              </a:rPr>
              <a:t>• Proof: ID + proof of address for letters.</a:t>
            </a:r>
            <a:endParaRPr lang="en-US" sz="1480" dirty="0"/>
          </a:p>
        </p:txBody>
      </p:sp>
      <p:sp>
        <p:nvSpPr>
          <p:cNvPr id="10" name="Text 8"/>
          <p:cNvSpPr/>
          <p:nvPr/>
        </p:nvSpPr>
        <p:spPr>
          <a:xfrm>
            <a:off x="914400" y="5166360"/>
            <a:ext cx="10058400" cy="384048"/>
          </a:xfrm>
          <a:prstGeom prst="rect">
            <a:avLst/>
          </a:prstGeom>
          <a:solidFill>
            <a:srgbClr val="FFF9ED"/>
          </a:solidFill>
          <a:ln/>
        </p:spPr>
        <p:txBody>
          <a:bodyPr wrap="square" lIns="254" tIns="254" rIns="254" bIns="254" rtlCol="0" anchor="ctr"/>
          <a:lstStyle/>
          <a:p>
            <a:pPr algn="ctr" indent="0" marL="0">
              <a:buNone/>
            </a:pPr>
            <a:r>
              <a:rPr lang="en-US" sz="1400" b="1" dirty="0">
                <a:solidFill>
                  <a:srgbClr val="17211F"/>
                </a:solidFill>
              </a:rPr>
              <a:t>Website upload fields: Government ID • Social Security card copy • Proof of address</a:t>
            </a:r>
            <a:endParaRPr lang="en-US" sz="1400" dirty="0"/>
          </a:p>
        </p:txBody>
      </p:sp>
      <p:sp>
        <p:nvSpPr>
          <p:cNvPr id="11" name="Text 9"/>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2" name="Text 10"/>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6FBF8"/>
        </a:solidFill>
      </p:bgPr>
    </p:bg>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Account-by-account reading</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Read each account like a line of evidence.</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4 / 7</a:t>
            </a:r>
            <a:endParaRPr lang="en-US" sz="1100" dirty="0"/>
          </a:p>
        </p:txBody>
      </p:sp>
      <p:sp>
        <p:nvSpPr>
          <p:cNvPr id="6" name="Text 4"/>
          <p:cNvSpPr/>
          <p:nvPr/>
        </p:nvSpPr>
        <p:spPr>
          <a:xfrm>
            <a:off x="777240" y="1417320"/>
            <a:ext cx="457200" cy="384048"/>
          </a:xfrm>
          <a:prstGeom prst="rect">
            <a:avLst/>
          </a:prstGeom>
          <a:noFill/>
          <a:ln/>
        </p:spPr>
        <p:txBody>
          <a:bodyPr wrap="square" lIns="0" tIns="0" rIns="0" bIns="0" rtlCol="0" anchor="ctr"/>
          <a:lstStyle/>
          <a:p>
            <a:pPr indent="0" marL="0">
              <a:buNone/>
            </a:pPr>
            <a:r>
              <a:rPr lang="en-US" sz="2100" b="1" dirty="0">
                <a:solidFill>
                  <a:srgbClr val="C69C3D"/>
                </a:solidFill>
              </a:rPr>
              <a:t>1</a:t>
            </a:r>
            <a:endParaRPr lang="en-US" sz="2100" dirty="0"/>
          </a:p>
        </p:txBody>
      </p:sp>
      <p:sp>
        <p:nvSpPr>
          <p:cNvPr id="7" name="Text 5"/>
          <p:cNvSpPr/>
          <p:nvPr/>
        </p:nvSpPr>
        <p:spPr>
          <a:xfrm>
            <a:off x="1325880" y="1453896"/>
            <a:ext cx="3383280" cy="384048"/>
          </a:xfrm>
          <a:prstGeom prst="rect">
            <a:avLst/>
          </a:prstGeom>
          <a:noFill/>
          <a:ln/>
        </p:spPr>
        <p:txBody>
          <a:bodyPr wrap="square" lIns="0" tIns="0" rIns="0" bIns="0" rtlCol="0" anchor="ctr">
            <a:normAutofit/>
          </a:bodyPr>
          <a:lstStyle/>
          <a:p>
            <a:pPr indent="0" marL="0">
              <a:buNone/>
            </a:pPr>
            <a:r>
              <a:rPr lang="en-US" sz="1450" b="1" dirty="0">
                <a:solidFill>
                  <a:srgbClr val="17211F"/>
                </a:solidFill>
              </a:rPr>
              <a:t>Account name + account number</a:t>
            </a:r>
            <a:endParaRPr lang="en-US" sz="1450" dirty="0"/>
          </a:p>
        </p:txBody>
      </p:sp>
      <p:sp>
        <p:nvSpPr>
          <p:cNvPr id="8" name="Text 6"/>
          <p:cNvSpPr/>
          <p:nvPr/>
        </p:nvSpPr>
        <p:spPr>
          <a:xfrm>
            <a:off x="777240" y="2167128"/>
            <a:ext cx="457200" cy="384048"/>
          </a:xfrm>
          <a:prstGeom prst="rect">
            <a:avLst/>
          </a:prstGeom>
          <a:noFill/>
          <a:ln/>
        </p:spPr>
        <p:txBody>
          <a:bodyPr wrap="square" lIns="0" tIns="0" rIns="0" bIns="0" rtlCol="0" anchor="ctr"/>
          <a:lstStyle/>
          <a:p>
            <a:pPr indent="0" marL="0">
              <a:buNone/>
            </a:pPr>
            <a:r>
              <a:rPr lang="en-US" sz="2100" b="1" dirty="0">
                <a:solidFill>
                  <a:srgbClr val="C69C3D"/>
                </a:solidFill>
              </a:rPr>
              <a:t>2</a:t>
            </a:r>
            <a:endParaRPr lang="en-US" sz="2100" dirty="0"/>
          </a:p>
        </p:txBody>
      </p:sp>
      <p:sp>
        <p:nvSpPr>
          <p:cNvPr id="9" name="Text 7"/>
          <p:cNvSpPr/>
          <p:nvPr/>
        </p:nvSpPr>
        <p:spPr>
          <a:xfrm>
            <a:off x="1325880" y="2203704"/>
            <a:ext cx="3383280" cy="384048"/>
          </a:xfrm>
          <a:prstGeom prst="rect">
            <a:avLst/>
          </a:prstGeom>
          <a:noFill/>
          <a:ln/>
        </p:spPr>
        <p:txBody>
          <a:bodyPr wrap="square" lIns="0" tIns="0" rIns="0" bIns="0" rtlCol="0" anchor="ctr">
            <a:normAutofit/>
          </a:bodyPr>
          <a:lstStyle/>
          <a:p>
            <a:pPr indent="0" marL="0">
              <a:buNone/>
            </a:pPr>
            <a:r>
              <a:rPr lang="en-US" sz="1450" b="1" dirty="0">
                <a:solidFill>
                  <a:srgbClr val="17211F"/>
                </a:solidFill>
              </a:rPr>
              <a:t>Date opened + status</a:t>
            </a:r>
            <a:endParaRPr lang="en-US" sz="1450" dirty="0"/>
          </a:p>
        </p:txBody>
      </p:sp>
      <p:sp>
        <p:nvSpPr>
          <p:cNvPr id="10" name="Text 8"/>
          <p:cNvSpPr/>
          <p:nvPr/>
        </p:nvSpPr>
        <p:spPr>
          <a:xfrm>
            <a:off x="777240" y="2916936"/>
            <a:ext cx="457200" cy="384048"/>
          </a:xfrm>
          <a:prstGeom prst="rect">
            <a:avLst/>
          </a:prstGeom>
          <a:noFill/>
          <a:ln/>
        </p:spPr>
        <p:txBody>
          <a:bodyPr wrap="square" lIns="0" tIns="0" rIns="0" bIns="0" rtlCol="0" anchor="ctr"/>
          <a:lstStyle/>
          <a:p>
            <a:pPr indent="0" marL="0">
              <a:buNone/>
            </a:pPr>
            <a:r>
              <a:rPr lang="en-US" sz="2100" b="1" dirty="0">
                <a:solidFill>
                  <a:srgbClr val="C69C3D"/>
                </a:solidFill>
              </a:rPr>
              <a:t>3</a:t>
            </a:r>
            <a:endParaRPr lang="en-US" sz="2100" dirty="0"/>
          </a:p>
        </p:txBody>
      </p:sp>
      <p:sp>
        <p:nvSpPr>
          <p:cNvPr id="11" name="Text 9"/>
          <p:cNvSpPr/>
          <p:nvPr/>
        </p:nvSpPr>
        <p:spPr>
          <a:xfrm>
            <a:off x="1325880" y="2953512"/>
            <a:ext cx="3383280" cy="384048"/>
          </a:xfrm>
          <a:prstGeom prst="rect">
            <a:avLst/>
          </a:prstGeom>
          <a:noFill/>
          <a:ln/>
        </p:spPr>
        <p:txBody>
          <a:bodyPr wrap="square" lIns="0" tIns="0" rIns="0" bIns="0" rtlCol="0" anchor="ctr">
            <a:normAutofit/>
          </a:bodyPr>
          <a:lstStyle/>
          <a:p>
            <a:pPr indent="0" marL="0">
              <a:buNone/>
            </a:pPr>
            <a:r>
              <a:rPr lang="en-US" sz="1450" b="1" dirty="0">
                <a:solidFill>
                  <a:srgbClr val="17211F"/>
                </a:solidFill>
              </a:rPr>
              <a:t>Balance + past due + limit</a:t>
            </a:r>
            <a:endParaRPr lang="en-US" sz="1450" dirty="0"/>
          </a:p>
        </p:txBody>
      </p:sp>
      <p:sp>
        <p:nvSpPr>
          <p:cNvPr id="12" name="Text 10"/>
          <p:cNvSpPr/>
          <p:nvPr/>
        </p:nvSpPr>
        <p:spPr>
          <a:xfrm>
            <a:off x="777240" y="3666744"/>
            <a:ext cx="457200" cy="384048"/>
          </a:xfrm>
          <a:prstGeom prst="rect">
            <a:avLst/>
          </a:prstGeom>
          <a:noFill/>
          <a:ln/>
        </p:spPr>
        <p:txBody>
          <a:bodyPr wrap="square" lIns="0" tIns="0" rIns="0" bIns="0" rtlCol="0" anchor="ctr"/>
          <a:lstStyle/>
          <a:p>
            <a:pPr indent="0" marL="0">
              <a:buNone/>
            </a:pPr>
            <a:r>
              <a:rPr lang="en-US" sz="2100" b="1" dirty="0">
                <a:solidFill>
                  <a:srgbClr val="C69C3D"/>
                </a:solidFill>
              </a:rPr>
              <a:t>4</a:t>
            </a:r>
            <a:endParaRPr lang="en-US" sz="2100" dirty="0"/>
          </a:p>
        </p:txBody>
      </p:sp>
      <p:sp>
        <p:nvSpPr>
          <p:cNvPr id="13" name="Text 11"/>
          <p:cNvSpPr/>
          <p:nvPr/>
        </p:nvSpPr>
        <p:spPr>
          <a:xfrm>
            <a:off x="1325880" y="3703320"/>
            <a:ext cx="3383280" cy="384048"/>
          </a:xfrm>
          <a:prstGeom prst="rect">
            <a:avLst/>
          </a:prstGeom>
          <a:noFill/>
          <a:ln/>
        </p:spPr>
        <p:txBody>
          <a:bodyPr wrap="square" lIns="0" tIns="0" rIns="0" bIns="0" rtlCol="0" anchor="ctr">
            <a:normAutofit/>
          </a:bodyPr>
          <a:lstStyle/>
          <a:p>
            <a:pPr indent="0" marL="0">
              <a:buNone/>
            </a:pPr>
            <a:r>
              <a:rPr lang="en-US" sz="1450" b="1" dirty="0">
                <a:solidFill>
                  <a:srgbClr val="17211F"/>
                </a:solidFill>
              </a:rPr>
              <a:t>Payment history month by month</a:t>
            </a:r>
            <a:endParaRPr lang="en-US" sz="1450" dirty="0"/>
          </a:p>
        </p:txBody>
      </p:sp>
      <p:sp>
        <p:nvSpPr>
          <p:cNvPr id="14" name="Text 12"/>
          <p:cNvSpPr/>
          <p:nvPr/>
        </p:nvSpPr>
        <p:spPr>
          <a:xfrm>
            <a:off x="777240" y="4416552"/>
            <a:ext cx="457200" cy="384048"/>
          </a:xfrm>
          <a:prstGeom prst="rect">
            <a:avLst/>
          </a:prstGeom>
          <a:noFill/>
          <a:ln/>
        </p:spPr>
        <p:txBody>
          <a:bodyPr wrap="square" lIns="0" tIns="0" rIns="0" bIns="0" rtlCol="0" anchor="ctr"/>
          <a:lstStyle/>
          <a:p>
            <a:pPr indent="0" marL="0">
              <a:buNone/>
            </a:pPr>
            <a:r>
              <a:rPr lang="en-US" sz="2100" b="1" dirty="0">
                <a:solidFill>
                  <a:srgbClr val="C69C3D"/>
                </a:solidFill>
              </a:rPr>
              <a:t>5</a:t>
            </a:r>
            <a:endParaRPr lang="en-US" sz="2100" dirty="0"/>
          </a:p>
        </p:txBody>
      </p:sp>
      <p:sp>
        <p:nvSpPr>
          <p:cNvPr id="15" name="Text 13"/>
          <p:cNvSpPr/>
          <p:nvPr/>
        </p:nvSpPr>
        <p:spPr>
          <a:xfrm>
            <a:off x="1325880" y="4453128"/>
            <a:ext cx="3383280" cy="384048"/>
          </a:xfrm>
          <a:prstGeom prst="rect">
            <a:avLst/>
          </a:prstGeom>
          <a:noFill/>
          <a:ln/>
        </p:spPr>
        <p:txBody>
          <a:bodyPr wrap="square" lIns="0" tIns="0" rIns="0" bIns="0" rtlCol="0" anchor="ctr">
            <a:normAutofit/>
          </a:bodyPr>
          <a:lstStyle/>
          <a:p>
            <a:pPr indent="0" marL="0">
              <a:buNone/>
            </a:pPr>
            <a:r>
              <a:rPr lang="en-US" sz="1450" b="1" dirty="0">
                <a:solidFill>
                  <a:srgbClr val="17211F"/>
                </a:solidFill>
              </a:rPr>
              <a:t>Remarks + dispute codes</a:t>
            </a:r>
            <a:endParaRPr lang="en-US" sz="1450" dirty="0"/>
          </a:p>
        </p:txBody>
      </p:sp>
      <p:sp>
        <p:nvSpPr>
          <p:cNvPr id="16" name="Text 14"/>
          <p:cNvSpPr/>
          <p:nvPr/>
        </p:nvSpPr>
        <p:spPr>
          <a:xfrm>
            <a:off x="6492240" y="1417320"/>
            <a:ext cx="3657600" cy="320040"/>
          </a:xfrm>
          <a:prstGeom prst="rect">
            <a:avLst/>
          </a:prstGeom>
          <a:noFill/>
          <a:ln/>
        </p:spPr>
        <p:txBody>
          <a:bodyPr wrap="square" lIns="0" tIns="0" rIns="0" bIns="0" rtlCol="0" anchor="ctr"/>
          <a:lstStyle/>
          <a:p>
            <a:pPr indent="0" marL="0">
              <a:buNone/>
            </a:pPr>
            <a:r>
              <a:rPr lang="en-US" sz="1900" b="1" dirty="0">
                <a:solidFill>
                  <a:srgbClr val="0D6B4D"/>
                </a:solidFill>
              </a:rPr>
              <a:t>Ask these questions:</a:t>
            </a:r>
            <a:endParaRPr lang="en-US" sz="1900" dirty="0"/>
          </a:p>
        </p:txBody>
      </p:sp>
      <p:sp>
        <p:nvSpPr>
          <p:cNvPr id="17" name="Text 15"/>
          <p:cNvSpPr/>
          <p:nvPr/>
        </p:nvSpPr>
        <p:spPr>
          <a:xfrm>
            <a:off x="6492240" y="1920240"/>
            <a:ext cx="4754880" cy="2560320"/>
          </a:xfrm>
          <a:prstGeom prst="rect">
            <a:avLst/>
          </a:prstGeom>
          <a:noFill/>
          <a:ln/>
        </p:spPr>
        <p:txBody>
          <a:bodyPr wrap="square" lIns="381" tIns="381" rIns="381" bIns="381" rtlCol="0" anchor="ctr">
            <a:normAutofit/>
          </a:bodyPr>
          <a:lstStyle/>
          <a:p>
            <a:pPr indent="0" marL="0">
              <a:buNone/>
            </a:pPr>
            <a:r>
              <a:rPr lang="en-US" sz="1450" dirty="0">
                <a:solidFill>
                  <a:srgbClr val="17211F"/>
                </a:solidFill>
              </a:rPr>
              <a:t>• Does the account number match across reports?</a:t>
            </a:r>
            <a:endParaRPr lang="en-US" sz="1450" dirty="0"/>
          </a:p>
          <a:p>
            <a:pPr indent="0" marL="0">
              <a:buNone/>
            </a:pPr>
            <a:r>
              <a:rPr lang="en-US" sz="1450" dirty="0">
                <a:solidFill>
                  <a:srgbClr val="17211F"/>
                </a:solidFill>
              </a:rPr>
              <a:t>• Is the open date the same everywhere?</a:t>
            </a:r>
            <a:endParaRPr lang="en-US" sz="1450" dirty="0"/>
          </a:p>
          <a:p>
            <a:pPr indent="0" marL="0">
              <a:buNone/>
            </a:pPr>
            <a:r>
              <a:rPr lang="en-US" sz="1450" dirty="0">
                <a:solidFill>
                  <a:srgbClr val="17211F"/>
                </a:solidFill>
              </a:rPr>
              <a:t>• Is the balance consistent with statement history?</a:t>
            </a:r>
            <a:endParaRPr lang="en-US" sz="1450" dirty="0"/>
          </a:p>
          <a:p>
            <a:pPr indent="0" marL="0">
              <a:buNone/>
            </a:pPr>
            <a:r>
              <a:rPr lang="en-US" sz="1450" dirty="0">
                <a:solidFill>
                  <a:srgbClr val="17211F"/>
                </a:solidFill>
              </a:rPr>
              <a:t>• Does the status match the account history?</a:t>
            </a:r>
            <a:endParaRPr lang="en-US" sz="1450" dirty="0"/>
          </a:p>
          <a:p>
            <a:pPr indent="0" marL="0">
              <a:buNone/>
            </a:pPr>
            <a:r>
              <a:rPr lang="en-US" sz="1450" dirty="0">
                <a:solidFill>
                  <a:srgbClr val="17211F"/>
                </a:solidFill>
              </a:rPr>
              <a:t>• Are charge-off, collection, or late-payment codes supported?</a:t>
            </a:r>
            <a:endParaRPr lang="en-US" sz="1450" dirty="0"/>
          </a:p>
        </p:txBody>
      </p:sp>
      <p:sp>
        <p:nvSpPr>
          <p:cNvPr id="18" name="Text 16"/>
          <p:cNvSpPr/>
          <p:nvPr/>
        </p:nvSpPr>
        <p:spPr>
          <a:xfrm>
            <a:off x="548640" y="5989320"/>
            <a:ext cx="11064240" cy="329184"/>
          </a:xfrm>
          <a:prstGeom prst="rect">
            <a:avLst/>
          </a:prstGeom>
          <a:solidFill>
            <a:srgbClr val="E7F3EC"/>
          </a:solidFill>
          <a:ln/>
        </p:spPr>
        <p:txBody>
          <a:bodyPr wrap="square" lIns="508" tIns="508" rIns="508" bIns="508" rtlCol="0" anchor="ctr">
            <a:normAutofit/>
          </a:bodyPr>
          <a:lstStyle/>
          <a:p>
            <a:pPr indent="0" marL="0">
              <a:buNone/>
            </a:pPr>
            <a:r>
              <a:rPr lang="en-US" sz="880" dirty="0">
                <a:solidFill>
                  <a:srgbClr val="17211F"/>
                </a:solidFill>
              </a:rPr>
              <a:t>Law anchor: FCRA §1681i: disputed completeness or accuracy must be reasonably reinvestigated.</a:t>
            </a:r>
            <a:endParaRPr lang="en-US" sz="880" dirty="0"/>
          </a:p>
        </p:txBody>
      </p:sp>
      <p:sp>
        <p:nvSpPr>
          <p:cNvPr id="19" name="Text 17"/>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20" name="Text 18"/>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7</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Compare Experian, TransUnion, and Equifax</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Same account. Same truth. Different reporting means investigate.</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5 / 7</a:t>
            </a:r>
            <a:endParaRPr lang="en-US" sz="1100" dirty="0"/>
          </a:p>
        </p:txBody>
      </p:sp>
      <p:sp>
        <p:nvSpPr>
          <p:cNvPr id="6" name="Text 4"/>
          <p:cNvSpPr/>
          <p:nvPr/>
        </p:nvSpPr>
        <p:spPr>
          <a:xfrm>
            <a:off x="777240" y="1417320"/>
            <a:ext cx="4389120" cy="320040"/>
          </a:xfrm>
          <a:prstGeom prst="rect">
            <a:avLst/>
          </a:prstGeom>
          <a:noFill/>
          <a:ln/>
        </p:spPr>
        <p:txBody>
          <a:bodyPr wrap="square" lIns="0" tIns="0" rIns="0" bIns="0" rtlCol="0" anchor="ctr"/>
          <a:lstStyle/>
          <a:p>
            <a:pPr indent="0" marL="0">
              <a:buNone/>
            </a:pPr>
            <a:r>
              <a:rPr lang="en-US" sz="1900" b="1" dirty="0">
                <a:solidFill>
                  <a:srgbClr val="17211F"/>
                </a:solidFill>
              </a:rPr>
              <a:t>Compare these fields:</a:t>
            </a:r>
            <a:endParaRPr lang="en-US" sz="1900" dirty="0"/>
          </a:p>
        </p:txBody>
      </p:sp>
      <p:sp>
        <p:nvSpPr>
          <p:cNvPr id="7" name="Text 5"/>
          <p:cNvSpPr/>
          <p:nvPr/>
        </p:nvSpPr>
        <p:spPr>
          <a:xfrm>
            <a:off x="822960" y="1874520"/>
            <a:ext cx="5303520" cy="2743200"/>
          </a:xfrm>
          <a:prstGeom prst="rect">
            <a:avLst/>
          </a:prstGeom>
          <a:noFill/>
          <a:ln/>
        </p:spPr>
        <p:txBody>
          <a:bodyPr wrap="square" lIns="381" tIns="381" rIns="381" bIns="381" rtlCol="0" anchor="ctr">
            <a:normAutofit/>
          </a:bodyPr>
          <a:lstStyle/>
          <a:p>
            <a:pPr indent="0" marL="0">
              <a:buNone/>
            </a:pPr>
            <a:r>
              <a:rPr lang="en-US" sz="1430" dirty="0">
                <a:solidFill>
                  <a:srgbClr val="17211F"/>
                </a:solidFill>
              </a:rPr>
              <a:t>• Account number or masked number</a:t>
            </a:r>
            <a:endParaRPr lang="en-US" sz="1430" dirty="0"/>
          </a:p>
          <a:p>
            <a:pPr indent="0" marL="0">
              <a:buNone/>
            </a:pPr>
            <a:r>
              <a:rPr lang="en-US" sz="1430" dirty="0">
                <a:solidFill>
                  <a:srgbClr val="17211F"/>
                </a:solidFill>
              </a:rPr>
              <a:t>• Date opened</a:t>
            </a:r>
            <a:endParaRPr lang="en-US" sz="1430" dirty="0"/>
          </a:p>
          <a:p>
            <a:pPr indent="0" marL="0">
              <a:buNone/>
            </a:pPr>
            <a:r>
              <a:rPr lang="en-US" sz="1430" dirty="0">
                <a:solidFill>
                  <a:srgbClr val="17211F"/>
                </a:solidFill>
              </a:rPr>
              <a:t>• Status: open, closed, charge-off, collection</a:t>
            </a:r>
            <a:endParaRPr lang="en-US" sz="1430" dirty="0"/>
          </a:p>
          <a:p>
            <a:pPr indent="0" marL="0">
              <a:buNone/>
            </a:pPr>
            <a:r>
              <a:rPr lang="en-US" sz="1430" dirty="0">
                <a:solidFill>
                  <a:srgbClr val="17211F"/>
                </a:solidFill>
              </a:rPr>
              <a:t>• Balance, past due amount, high balance, limit</a:t>
            </a:r>
            <a:endParaRPr lang="en-US" sz="1430" dirty="0"/>
          </a:p>
          <a:p>
            <a:pPr indent="0" marL="0">
              <a:buNone/>
            </a:pPr>
            <a:r>
              <a:rPr lang="en-US" sz="1430" dirty="0">
                <a:solidFill>
                  <a:srgbClr val="17211F"/>
                </a:solidFill>
              </a:rPr>
              <a:t>• Payment history and late-month codes</a:t>
            </a:r>
            <a:endParaRPr lang="en-US" sz="1430" dirty="0"/>
          </a:p>
          <a:p>
            <a:pPr indent="0" marL="0">
              <a:buNone/>
            </a:pPr>
            <a:r>
              <a:rPr lang="en-US" sz="1430" dirty="0">
                <a:solidFill>
                  <a:srgbClr val="17211F"/>
                </a:solidFill>
              </a:rPr>
              <a:t>• Date of first delinquency and reporting remarks</a:t>
            </a:r>
            <a:endParaRPr lang="en-US" sz="1430" dirty="0"/>
          </a:p>
        </p:txBody>
      </p:sp>
      <p:sp>
        <p:nvSpPr>
          <p:cNvPr id="8" name="Text 6"/>
          <p:cNvSpPr/>
          <p:nvPr/>
        </p:nvSpPr>
        <p:spPr>
          <a:xfrm>
            <a:off x="6766560" y="1417320"/>
            <a:ext cx="3840480" cy="320040"/>
          </a:xfrm>
          <a:prstGeom prst="rect">
            <a:avLst/>
          </a:prstGeom>
          <a:noFill/>
          <a:ln/>
        </p:spPr>
        <p:txBody>
          <a:bodyPr wrap="square" lIns="0" tIns="0" rIns="0" bIns="0" rtlCol="0" anchor="ctr"/>
          <a:lstStyle/>
          <a:p>
            <a:pPr indent="0" marL="0">
              <a:buNone/>
            </a:pPr>
            <a:r>
              <a:rPr lang="en-US" sz="1900" b="1" dirty="0">
                <a:solidFill>
                  <a:srgbClr val="0D6B4D"/>
                </a:solidFill>
              </a:rPr>
              <a:t>Website comparison view</a:t>
            </a:r>
            <a:endParaRPr lang="en-US" sz="1900" dirty="0"/>
          </a:p>
        </p:txBody>
      </p:sp>
      <p:sp>
        <p:nvSpPr>
          <p:cNvPr id="9" name="Text 7"/>
          <p:cNvSpPr/>
          <p:nvPr/>
        </p:nvSpPr>
        <p:spPr>
          <a:xfrm>
            <a:off x="6629400" y="2011680"/>
            <a:ext cx="2194560" cy="1554480"/>
          </a:xfrm>
          <a:prstGeom prst="rect">
            <a:avLst/>
          </a:prstGeom>
          <a:noFill/>
          <a:ln/>
        </p:spPr>
        <p:txBody>
          <a:bodyPr wrap="square" lIns="508" tIns="508" rIns="508" bIns="508" rtlCol="0" anchor="ctr">
            <a:normAutofit/>
          </a:bodyPr>
          <a:lstStyle/>
          <a:p>
            <a:pPr indent="0" marL="0">
              <a:buNone/>
            </a:pPr>
            <a:r>
              <a:rPr lang="en-US" sz="2400" b="1" dirty="0">
                <a:solidFill>
                  <a:srgbClr val="17211F"/>
                </a:solidFill>
              </a:rPr>
              <a:t>Experian</a:t>
            </a:r>
            <a:endParaRPr lang="en-US" sz="2400" dirty="0"/>
          </a:p>
          <a:p>
            <a:pPr indent="0" marL="0">
              <a:buNone/>
            </a:pPr>
            <a:r>
              <a:rPr lang="en-US" sz="2400" b="1" dirty="0">
                <a:solidFill>
                  <a:srgbClr val="17211F"/>
                </a:solidFill>
              </a:rPr>
              <a:t>TransUnion</a:t>
            </a:r>
            <a:endParaRPr lang="en-US" sz="2400" dirty="0"/>
          </a:p>
          <a:p>
            <a:pPr indent="0" marL="0">
              <a:buNone/>
            </a:pPr>
            <a:r>
              <a:rPr lang="en-US" sz="2400" b="1" dirty="0">
                <a:solidFill>
                  <a:srgbClr val="17211F"/>
                </a:solidFill>
              </a:rPr>
              <a:t>Equifax</a:t>
            </a:r>
            <a:endParaRPr lang="en-US" sz="2400" dirty="0"/>
          </a:p>
        </p:txBody>
      </p:sp>
      <p:sp>
        <p:nvSpPr>
          <p:cNvPr id="10" name="Text 8"/>
          <p:cNvSpPr/>
          <p:nvPr/>
        </p:nvSpPr>
        <p:spPr>
          <a:xfrm>
            <a:off x="9144000" y="2011680"/>
            <a:ext cx="2103120" cy="1554480"/>
          </a:xfrm>
          <a:prstGeom prst="rect">
            <a:avLst/>
          </a:prstGeom>
          <a:noFill/>
          <a:ln/>
        </p:spPr>
        <p:txBody>
          <a:bodyPr wrap="square" lIns="508" tIns="508" rIns="508" bIns="508" rtlCol="0" anchor="ctr">
            <a:normAutofit/>
          </a:bodyPr>
          <a:lstStyle/>
          <a:p>
            <a:pPr indent="0" marL="0">
              <a:buNone/>
            </a:pPr>
            <a:r>
              <a:rPr lang="en-US" sz="2300" b="1" dirty="0">
                <a:solidFill>
                  <a:srgbClr val="C69C3D"/>
                </a:solidFill>
              </a:rPr>
              <a:t>Match?</a:t>
            </a:r>
            <a:endParaRPr lang="en-US" sz="2300" dirty="0"/>
          </a:p>
          <a:p>
            <a:pPr indent="0" marL="0">
              <a:buNone/>
            </a:pPr>
            <a:r>
              <a:rPr lang="en-US" sz="2300" b="1" dirty="0">
                <a:solidFill>
                  <a:srgbClr val="C69C3D"/>
                </a:solidFill>
              </a:rPr>
              <a:t>Mismatch?</a:t>
            </a:r>
            <a:endParaRPr lang="en-US" sz="2300" dirty="0"/>
          </a:p>
          <a:p>
            <a:pPr indent="0" marL="0">
              <a:buNone/>
            </a:pPr>
            <a:r>
              <a:rPr lang="en-US" sz="2300" b="1" dirty="0">
                <a:solidFill>
                  <a:srgbClr val="C69C3D"/>
                </a:solidFill>
              </a:rPr>
              <a:t>Missing?</a:t>
            </a:r>
            <a:endParaRPr lang="en-US" sz="2300" dirty="0"/>
          </a:p>
        </p:txBody>
      </p:sp>
      <p:sp>
        <p:nvSpPr>
          <p:cNvPr id="11" name="Text 9"/>
          <p:cNvSpPr/>
          <p:nvPr/>
        </p:nvSpPr>
        <p:spPr>
          <a:xfrm>
            <a:off x="6629400" y="4114800"/>
            <a:ext cx="4389120" cy="822960"/>
          </a:xfrm>
          <a:prstGeom prst="rect">
            <a:avLst/>
          </a:prstGeom>
          <a:noFill/>
          <a:ln/>
        </p:spPr>
        <p:txBody>
          <a:bodyPr wrap="square" lIns="0" tIns="0" rIns="0" bIns="0" rtlCol="0" anchor="ctr">
            <a:normAutofit/>
          </a:bodyPr>
          <a:lstStyle/>
          <a:p>
            <a:pPr indent="0" marL="0">
              <a:buNone/>
            </a:pPr>
            <a:r>
              <a:rPr lang="en-US" sz="1500" dirty="0">
                <a:solidFill>
                  <a:srgbClr val="17211F"/>
                </a:solidFill>
              </a:rPr>
              <a:t>If the same account reports different dates, balances, or status, the system should flag it for inaccuracy review.</a:t>
            </a:r>
            <a:endParaRPr lang="en-US" sz="1500" dirty="0"/>
          </a:p>
        </p:txBody>
      </p:sp>
      <p:sp>
        <p:nvSpPr>
          <p:cNvPr id="12" name="Text 10"/>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3" name="Text 11"/>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8</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6FBF8"/>
        </a:solidFill>
      </p:bgPr>
    </p:bg>
    <p:spTree>
      <p:nvGrpSpPr>
        <p:cNvPr id="1" name=""/>
        <p:cNvGrpSpPr/>
        <p:nvPr/>
      </p:nvGrpSpPr>
      <p:grpSpPr>
        <a:xfrm>
          <a:off x="0" y="0"/>
          <a:ext cx="0" cy="0"/>
          <a:chOff x="0" y="0"/>
          <a:chExt cx="0" cy="0"/>
        </a:xfrm>
      </p:grpSpPr>
      <p:sp>
        <p:nvSpPr>
          <p:cNvPr id="2" name="Text 0"/>
          <p:cNvSpPr/>
          <p:nvPr/>
        </p:nvSpPr>
        <p:spPr>
          <a:xfrm>
            <a:off x="548640" y="329184"/>
            <a:ext cx="8138160" cy="411480"/>
          </a:xfrm>
          <a:prstGeom prst="rect">
            <a:avLst/>
          </a:prstGeom>
          <a:noFill/>
          <a:ln/>
        </p:spPr>
        <p:txBody>
          <a:bodyPr wrap="square" lIns="0" tIns="0" rIns="0" bIns="0" rtlCol="0" anchor="ctr"/>
          <a:lstStyle/>
          <a:p>
            <a:pPr indent="0" marL="0">
              <a:buNone/>
            </a:pPr>
            <a:r>
              <a:rPr lang="en-US" sz="2600" b="1" dirty="0">
                <a:solidFill>
                  <a:srgbClr val="17211F"/>
                </a:solidFill>
              </a:rPr>
              <a:t>Inquiries: match them to real accounts</a:t>
            </a:r>
            <a:endParaRPr lang="en-US" sz="2600" dirty="0"/>
          </a:p>
        </p:txBody>
      </p:sp>
      <p:sp>
        <p:nvSpPr>
          <p:cNvPr id="3" name="Text 1"/>
          <p:cNvSpPr/>
          <p:nvPr/>
        </p:nvSpPr>
        <p:spPr>
          <a:xfrm>
            <a:off x="548640" y="804672"/>
            <a:ext cx="9601200" cy="256032"/>
          </a:xfrm>
          <a:prstGeom prst="rect">
            <a:avLst/>
          </a:prstGeom>
          <a:noFill/>
          <a:ln/>
        </p:spPr>
        <p:txBody>
          <a:bodyPr wrap="square" lIns="0" tIns="0" rIns="0" bIns="0" rtlCol="0" anchor="ctr"/>
          <a:lstStyle/>
          <a:p>
            <a:pPr indent="0" marL="0">
              <a:buNone/>
            </a:pPr>
            <a:r>
              <a:rPr lang="en-US" sz="1200" dirty="0">
                <a:solidFill>
                  <a:srgbClr val="5D6B66"/>
                </a:solidFill>
              </a:rPr>
              <a:t>An inquiry needs a permissible purpose.</a:t>
            </a:r>
            <a:endParaRPr lang="en-US" sz="1200" dirty="0"/>
          </a:p>
        </p:txBody>
      </p:sp>
      <p:sp>
        <p:nvSpPr>
          <p:cNvPr id="4" name="Shape 2"/>
          <p:cNvSpPr/>
          <p:nvPr/>
        </p:nvSpPr>
        <p:spPr>
          <a:xfrm>
            <a:off x="548640" y="1143000"/>
            <a:ext cx="11064240" cy="0"/>
          </a:xfrm>
          <a:prstGeom prst="line">
            <a:avLst/>
          </a:prstGeom>
          <a:noFill/>
          <a:ln w="12700">
            <a:solidFill>
              <a:srgbClr val="E7F3EC"/>
            </a:solidFill>
            <a:prstDash val="solid"/>
          </a:ln>
        </p:spPr>
      </p:sp>
      <p:sp>
        <p:nvSpPr>
          <p:cNvPr id="5" name="Text 3"/>
          <p:cNvSpPr/>
          <p:nvPr/>
        </p:nvSpPr>
        <p:spPr>
          <a:xfrm>
            <a:off x="9464040" y="292608"/>
            <a:ext cx="2057400" cy="347472"/>
          </a:xfrm>
          <a:prstGeom prst="rect">
            <a:avLst/>
          </a:prstGeom>
          <a:solidFill>
            <a:srgbClr val="0D6B4D"/>
          </a:solidFill>
          <a:ln>
            <a:solidFill>
              <a:srgbClr val="0D6B4D"/>
            </a:solidFill>
          </a:ln>
        </p:spPr>
        <p:txBody>
          <a:bodyPr wrap="square" lIns="254" tIns="254" rIns="254" bIns="254" rtlCol="0" anchor="ctr"/>
          <a:lstStyle/>
          <a:p>
            <a:pPr algn="ctr" indent="0" marL="0">
              <a:buNone/>
            </a:pPr>
            <a:r>
              <a:rPr lang="en-US" sz="1100" b="1" dirty="0">
                <a:solidFill>
                  <a:srgbClr val="FFFFFF"/>
                </a:solidFill>
              </a:rPr>
              <a:t>6 / 7</a:t>
            </a:r>
            <a:endParaRPr lang="en-US" sz="1100" dirty="0"/>
          </a:p>
        </p:txBody>
      </p:sp>
      <p:sp>
        <p:nvSpPr>
          <p:cNvPr id="6" name="Text 4"/>
          <p:cNvSpPr/>
          <p:nvPr/>
        </p:nvSpPr>
        <p:spPr>
          <a:xfrm>
            <a:off x="777240" y="1417320"/>
            <a:ext cx="4389120" cy="320040"/>
          </a:xfrm>
          <a:prstGeom prst="rect">
            <a:avLst/>
          </a:prstGeom>
          <a:noFill/>
          <a:ln/>
        </p:spPr>
        <p:txBody>
          <a:bodyPr wrap="square" lIns="0" tIns="0" rIns="0" bIns="0" rtlCol="0" anchor="ctr"/>
          <a:lstStyle/>
          <a:p>
            <a:pPr indent="0" marL="0">
              <a:buNone/>
            </a:pPr>
            <a:r>
              <a:rPr lang="en-US" sz="2000" b="1" dirty="0">
                <a:solidFill>
                  <a:srgbClr val="17211F"/>
                </a:solidFill>
              </a:rPr>
              <a:t>Read inquiries in two groups</a:t>
            </a:r>
            <a:endParaRPr lang="en-US" sz="2000" dirty="0"/>
          </a:p>
        </p:txBody>
      </p:sp>
      <p:sp>
        <p:nvSpPr>
          <p:cNvPr id="7" name="Text 5"/>
          <p:cNvSpPr/>
          <p:nvPr/>
        </p:nvSpPr>
        <p:spPr>
          <a:xfrm>
            <a:off x="822960" y="1920240"/>
            <a:ext cx="5303520" cy="2011680"/>
          </a:xfrm>
          <a:prstGeom prst="rect">
            <a:avLst/>
          </a:prstGeom>
          <a:noFill/>
          <a:ln/>
        </p:spPr>
        <p:txBody>
          <a:bodyPr wrap="square" lIns="381" tIns="381" rIns="381" bIns="381" rtlCol="0" anchor="ctr">
            <a:normAutofit/>
          </a:bodyPr>
          <a:lstStyle/>
          <a:p>
            <a:pPr indent="0" marL="0">
              <a:buNone/>
            </a:pPr>
            <a:r>
              <a:rPr lang="en-US" sz="1480" dirty="0">
                <a:solidFill>
                  <a:srgbClr val="17211F"/>
                </a:solidFill>
              </a:rPr>
              <a:t>• Not attached to an open account: gather and review first.</a:t>
            </a:r>
            <a:endParaRPr lang="en-US" sz="1480" dirty="0"/>
          </a:p>
          <a:p>
            <a:pPr indent="0" marL="0">
              <a:buNone/>
            </a:pPr>
            <a:r>
              <a:rPr lang="en-US" sz="1480" dirty="0">
                <a:solidFill>
                  <a:srgbClr val="17211F"/>
                </a:solidFill>
              </a:rPr>
              <a:t>• Attached to a negative or disputed account: review with the account.</a:t>
            </a:r>
            <a:endParaRPr lang="en-US" sz="1480" dirty="0"/>
          </a:p>
          <a:p>
            <a:pPr indent="0" marL="0">
              <a:buNone/>
            </a:pPr>
            <a:r>
              <a:rPr lang="en-US" sz="1480" dirty="0">
                <a:solidFill>
                  <a:srgbClr val="17211F"/>
                </a:solidFill>
              </a:rPr>
              <a:t>• Unknown inquiry: identify who pulled it and why.</a:t>
            </a:r>
            <a:endParaRPr lang="en-US" sz="1480" dirty="0"/>
          </a:p>
          <a:p>
            <a:pPr indent="0" marL="0">
              <a:buNone/>
            </a:pPr>
            <a:r>
              <a:rPr lang="en-US" sz="1480" dirty="0">
                <a:solidFill>
                  <a:srgbClr val="17211F"/>
                </a:solidFill>
              </a:rPr>
              <a:t>• If no permissible purpose appears, prepare an inquiry dispute.</a:t>
            </a:r>
            <a:endParaRPr lang="en-US" sz="1480" dirty="0"/>
          </a:p>
        </p:txBody>
      </p:sp>
      <p:sp>
        <p:nvSpPr>
          <p:cNvPr id="8" name="Text 6"/>
          <p:cNvSpPr/>
          <p:nvPr/>
        </p:nvSpPr>
        <p:spPr>
          <a:xfrm>
            <a:off x="6537960" y="1417320"/>
            <a:ext cx="4389120" cy="320040"/>
          </a:xfrm>
          <a:prstGeom prst="rect">
            <a:avLst/>
          </a:prstGeom>
          <a:noFill/>
          <a:ln/>
        </p:spPr>
        <p:txBody>
          <a:bodyPr wrap="square" lIns="0" tIns="0" rIns="0" bIns="0" rtlCol="0" anchor="ctr"/>
          <a:lstStyle/>
          <a:p>
            <a:pPr indent="0" marL="0">
              <a:buNone/>
            </a:pPr>
            <a:r>
              <a:rPr lang="en-US" sz="2000" b="1" dirty="0">
                <a:solidFill>
                  <a:srgbClr val="0D6B4D"/>
                </a:solidFill>
              </a:rPr>
              <a:t>Website action:</a:t>
            </a:r>
            <a:endParaRPr lang="en-US" sz="2000" dirty="0"/>
          </a:p>
        </p:txBody>
      </p:sp>
      <p:sp>
        <p:nvSpPr>
          <p:cNvPr id="9" name="Text 7"/>
          <p:cNvSpPr/>
          <p:nvPr/>
        </p:nvSpPr>
        <p:spPr>
          <a:xfrm>
            <a:off x="6583680" y="2011680"/>
            <a:ext cx="4206240" cy="1097280"/>
          </a:xfrm>
          <a:prstGeom prst="rect">
            <a:avLst/>
          </a:prstGeom>
          <a:noFill/>
          <a:ln/>
        </p:spPr>
        <p:txBody>
          <a:bodyPr wrap="square" lIns="0" tIns="0" rIns="0" bIns="0" rtlCol="0" anchor="ctr">
            <a:normAutofit/>
          </a:bodyPr>
          <a:lstStyle/>
          <a:p>
            <a:pPr indent="0" marL="0">
              <a:buNone/>
            </a:pPr>
            <a:r>
              <a:rPr lang="en-US" sz="2200" b="1" dirty="0">
                <a:solidFill>
                  <a:srgbClr val="17211F"/>
                </a:solidFill>
              </a:rPr>
              <a:t>Create inquiry table → attach related account → choose dispute reason → generate letter</a:t>
            </a:r>
            <a:endParaRPr lang="en-US" sz="2200" dirty="0"/>
          </a:p>
        </p:txBody>
      </p:sp>
      <p:sp>
        <p:nvSpPr>
          <p:cNvPr id="10" name="Text 8"/>
          <p:cNvSpPr/>
          <p:nvPr/>
        </p:nvSpPr>
        <p:spPr>
          <a:xfrm>
            <a:off x="548640" y="5989320"/>
            <a:ext cx="11064240" cy="329184"/>
          </a:xfrm>
          <a:prstGeom prst="rect">
            <a:avLst/>
          </a:prstGeom>
          <a:solidFill>
            <a:srgbClr val="E7F3EC"/>
          </a:solidFill>
          <a:ln/>
        </p:spPr>
        <p:txBody>
          <a:bodyPr wrap="square" lIns="508" tIns="508" rIns="508" bIns="508" rtlCol="0" anchor="ctr">
            <a:normAutofit/>
          </a:bodyPr>
          <a:lstStyle/>
          <a:p>
            <a:pPr indent="0" marL="0">
              <a:buNone/>
            </a:pPr>
            <a:r>
              <a:rPr lang="en-US" sz="880" dirty="0">
                <a:solidFill>
                  <a:srgbClr val="17211F"/>
                </a:solidFill>
              </a:rPr>
              <a:t>Law anchor: FCRA §1681b limits when a consumer report may be furnished; the user must certify a permissible purpose.</a:t>
            </a:r>
            <a:endParaRPr lang="en-US" sz="880" dirty="0"/>
          </a:p>
        </p:txBody>
      </p:sp>
      <p:sp>
        <p:nvSpPr>
          <p:cNvPr id="11" name="Text 9"/>
          <p:cNvSpPr/>
          <p:nvPr/>
        </p:nvSpPr>
        <p:spPr>
          <a:xfrm>
            <a:off x="502920" y="6537960"/>
            <a:ext cx="8686800" cy="182880"/>
          </a:xfrm>
          <a:prstGeom prst="rect">
            <a:avLst/>
          </a:prstGeom>
          <a:noFill/>
          <a:ln/>
        </p:spPr>
        <p:txBody>
          <a:bodyPr wrap="square" lIns="0" tIns="0" rIns="0" bIns="0" rtlCol="0" anchor="ctr"/>
          <a:lstStyle/>
          <a:p>
            <a:pPr indent="0" marL="0">
              <a:buNone/>
            </a:pPr>
            <a:r>
              <a:rPr lang="en-US" sz="750" dirty="0">
                <a:solidFill>
                  <a:srgbClr val="5D6B66"/>
                </a:solidFill>
              </a:rPr>
              <a:t>Real Results Consumer &amp; Business Center | Step 1: Reading the Consumer Report</a:t>
            </a:r>
            <a:endParaRPr lang="en-US" sz="750" dirty="0"/>
          </a:p>
        </p:txBody>
      </p:sp>
      <p:sp>
        <p:nvSpPr>
          <p:cNvPr id="12" name="Text 10"/>
          <p:cNvSpPr/>
          <p:nvPr/>
        </p:nvSpPr>
        <p:spPr>
          <a:xfrm>
            <a:off x="11292840" y="6473952"/>
            <a:ext cx="365760" cy="182880"/>
          </a:xfrm>
          <a:prstGeom prst="rect">
            <a:avLst/>
          </a:prstGeom>
          <a:noFill/>
          <a:ln/>
        </p:spPr>
        <p:txBody>
          <a:bodyPr wrap="square" lIns="0" tIns="0" rIns="0" bIns="0" rtlCol="0" anchor="ctr"/>
          <a:lstStyle/>
          <a:p>
            <a:pPr indent="0" marL="0">
              <a:buNone/>
            </a:pPr>
            <a:r>
              <a:rPr lang="en-US" sz="800" b="1" dirty="0">
                <a:solidFill>
                  <a:srgbClr val="0D6B4D"/>
                </a:solidFill>
              </a:rPr>
              <a:t>9</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rial"/>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 1: Reading the Consumer Report</dc:title>
  <dc:subject>Reading the Consumer Report</dc:subject>
  <dc:creator>Real Results Consumer &amp; Business Center</dc:creator>
  <cp:lastModifiedBy>Real Results Consumer &amp; Business Center</cp:lastModifiedBy>
  <cp:revision>1</cp:revision>
  <dcterms:created xsi:type="dcterms:W3CDTF">2026-07-23T11:16:39Z</dcterms:created>
  <dcterms:modified xsi:type="dcterms:W3CDTF">2026-07-23T11:16:39Z</dcterms:modified>
</cp:coreProperties>
</file>