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6B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85800" y="731520"/>
            <a:ext cx="6217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</a:rPr>
              <a:t>REAL RESULTS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731520" y="1481328"/>
            <a:ext cx="8686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E4F3EA"/>
                </a:solidFill>
              </a:rPr>
              <a:t>Step 2 + Step 3 Training System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77240" y="224028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100" b="1" dirty="0">
                <a:solidFill>
                  <a:srgbClr val="FFFFFF"/>
                </a:solidFill>
              </a:rPr>
              <a:t>Personal Information Maximum Accuracy</a:t>
            </a:r>
            <a:endParaRPr lang="en-US" sz="3100" dirty="0"/>
          </a:p>
          <a:p>
            <a:pPr indent="0" marL="0">
              <a:buNone/>
            </a:pPr>
            <a:r>
              <a:rPr lang="en-US" sz="3100" b="1" dirty="0">
                <a:solidFill>
                  <a:srgbClr val="FFFFFF"/>
                </a:solidFill>
              </a:rPr>
              <a:t>Security Freeze + Opt-Out Information</a:t>
            </a:r>
            <a:endParaRPr lang="en-US" sz="3100" dirty="0"/>
          </a:p>
        </p:txBody>
      </p:sp>
      <p:sp>
        <p:nvSpPr>
          <p:cNvPr id="5" name="Shape 3"/>
          <p:cNvSpPr/>
          <p:nvPr/>
        </p:nvSpPr>
        <p:spPr>
          <a:xfrm>
            <a:off x="9372600" y="2743200"/>
            <a:ext cx="2011680" cy="2011680"/>
          </a:xfrm>
          <a:prstGeom prst="arc">
            <a:avLst/>
          </a:prstGeom>
          <a:noFill/>
          <a:ln w="101600">
            <a:solidFill>
              <a:srgbClr val="FFFFFF">
                <a:alpha val="6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829800" y="3154680"/>
            <a:ext cx="1188720" cy="1188720"/>
          </a:xfrm>
          <a:prstGeom prst="arc">
            <a:avLst/>
          </a:prstGeom>
          <a:noFill/>
          <a:ln w="76200">
            <a:solidFill>
              <a:srgbClr val="FFFFFF">
                <a:alpha val="8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5394960"/>
            <a:ext cx="10789920" cy="0"/>
          </a:xfrm>
          <a:prstGeom prst="line">
            <a:avLst/>
          </a:prstGeom>
          <a:noFill/>
          <a:ln w="12700">
            <a:solidFill>
              <a:srgbClr val="FFFFFF">
                <a:alpha val="4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5623560"/>
            <a:ext cx="10515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Built for the Real Results Resource Center website tabs, classroom training, and AI-assisted letter generation.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7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CFPB source library inside the tab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5800" y="1554480"/>
            <a:ext cx="5303520" cy="2148840"/>
          </a:xfrm>
          <a:prstGeom prst="roundRect">
            <a:avLst>
              <a:gd name="adj" fmla="val 3404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1719072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Start from CFPB list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68680" y="2066544"/>
            <a:ext cx="4937760" cy="1527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The CFPB Consumer Reporting Company List helps consumers identify reporting companies, request reports, dispute inaccuracies, and place freezes where available.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217920" y="1554480"/>
            <a:ext cx="5212080" cy="2148840"/>
          </a:xfrm>
          <a:prstGeom prst="roundRect">
            <a:avLst>
              <a:gd name="adj" fmla="val 3404"/>
            </a:avLst>
          </a:prstGeom>
          <a:solidFill>
            <a:srgbClr val="F5FFFA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0" y="1719072"/>
            <a:ext cx="4846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Use category logic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400800" y="2066544"/>
            <a:ext cx="4846320" cy="1527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Credit bureaus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Employment/background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Tenant/rental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Banking/checking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Utilities/telecom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Insurance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Medical / specialty reports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85800" y="4069080"/>
            <a:ext cx="10744200" cy="1143000"/>
          </a:xfrm>
          <a:prstGeom prst="roundRect">
            <a:avLst>
              <a:gd name="adj" fmla="val 6400"/>
            </a:avLst>
          </a:prstGeom>
          <a:solidFill>
            <a:srgbClr val="FFF9E8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4233672"/>
            <a:ext cx="10378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Auto-generate by account type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68680" y="4581144"/>
            <a:ext cx="10378440" cy="5212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Credit card → creditor privacy opt-out + bureau freeze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Auto loan → auto/insurance specialty list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Rental/lease → tenant-screening list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Bank account → ChexSystems / bank-reporting list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Source: CFPB 2025 Consumer Reporting Company List.</a:t>
            </a:r>
            <a:endParaRPr lang="en-US" sz="7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Security freeze: what the user should know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508760"/>
            <a:ext cx="5623560" cy="443484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700" dirty="0">
                <a:solidFill>
                  <a:srgbClr val="1D2B2A"/>
                </a:solidFill>
              </a:rPr>
              <a:t>Free to place with the nationwide consumer reporting agencies.</a:t>
            </a:r>
            <a:endParaRPr lang="en-US" sz="1700" dirty="0"/>
          </a:p>
          <a:p>
            <a:pPr marL="152400" indent="-152400">
              <a:buSzPct val="100000"/>
              <a:buChar char="•"/>
            </a:pPr>
            <a:r>
              <a:rPr lang="en-US" sz="1700" dirty="0">
                <a:solidFill>
                  <a:srgbClr val="1D2B2A"/>
                </a:solidFill>
              </a:rPr>
              <a:t>Online or phone freeze should generally be placed within 1 business day after a direct request and proper identification.</a:t>
            </a:r>
            <a:endParaRPr lang="en-US" sz="1700" dirty="0"/>
          </a:p>
          <a:p>
            <a:pPr marL="152400" indent="-152400">
              <a:buSzPct val="100000"/>
              <a:buChar char="•"/>
            </a:pPr>
            <a:r>
              <a:rPr lang="en-US" sz="1700" dirty="0">
                <a:solidFill>
                  <a:srgbClr val="1D2B2A"/>
                </a:solidFill>
              </a:rPr>
              <a:t>Mail freeze should generally be placed within 3 business days after a direct request and proper identification.</a:t>
            </a:r>
            <a:endParaRPr lang="en-US" sz="1700" dirty="0"/>
          </a:p>
          <a:p>
            <a:pPr marL="152400" indent="-152400">
              <a:buSzPct val="100000"/>
              <a:buChar char="•"/>
            </a:pPr>
            <a:r>
              <a:rPr lang="en-US" sz="1700" dirty="0">
                <a:solidFill>
                  <a:srgbClr val="1D2B2A"/>
                </a:solidFill>
              </a:rPr>
              <a:t>A freeze helps prevent new accounts from being opened without consumer approval, but it has legal exceptions.</a:t>
            </a:r>
            <a:endParaRPr lang="en-US" sz="1700" dirty="0"/>
          </a:p>
          <a:p>
            <a:pPr marL="152400" indent="-152400">
              <a:buSzPct val="100000"/>
              <a:buChar char="•"/>
            </a:pPr>
            <a:r>
              <a:rPr lang="en-US" sz="1700" dirty="0">
                <a:solidFill>
                  <a:srgbClr val="1D2B2A"/>
                </a:solidFill>
              </a:rPr>
              <a:t>The user can temporarily lift or remove the freeze when ready to apply.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6629400" y="1691640"/>
            <a:ext cx="4709160" cy="1828800"/>
          </a:xfrm>
          <a:prstGeom prst="roundRect">
            <a:avLst>
              <a:gd name="adj" fmla="val 4000"/>
            </a:avLst>
          </a:prstGeom>
          <a:solidFill>
            <a:srgbClr val="FFF9E8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12280" y="1856232"/>
            <a:ext cx="4343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Website action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812280" y="2203704"/>
            <a:ext cx="4343400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Button: “Freeze / Upload Online”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Button: “Generate Certified Freeze Letter”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Button: “Track Freeze Confirmation”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629400" y="3886200"/>
            <a:ext cx="4709160" cy="1234440"/>
          </a:xfrm>
          <a:prstGeom prst="roundRect">
            <a:avLst>
              <a:gd name="adj" fmla="val 5926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12280" y="4050792"/>
            <a:ext cx="4343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Documents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812280" y="4398264"/>
            <a:ext cx="434340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Attach proper identification: government ID, SS card when required, proof of address, and authority documents for protected consumers.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Source: 15 U.S.C. §1681c-1(i).</a:t>
            </a:r>
            <a:endParaRPr lang="en-US" sz="7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OptOutPrescreen: stop bureau-sold offer lists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5800" y="1600200"/>
            <a:ext cx="5257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1764792"/>
            <a:ext cx="4892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What it does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68680" y="2112264"/>
            <a:ext cx="4892040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Removes the consumer’s name from lists supplied by Equifax, Experian, TransUnion, and Innovis for prescreened credit and insurance offers.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172200" y="1600200"/>
            <a:ext cx="5257800" cy="1920240"/>
          </a:xfrm>
          <a:prstGeom prst="roundRect">
            <a:avLst>
              <a:gd name="adj" fmla="val 3810"/>
            </a:avLst>
          </a:prstGeom>
          <a:solidFill>
            <a:srgbClr val="F5FFFA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355080" y="1764792"/>
            <a:ext cx="4892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How to do it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355080" y="2112264"/>
            <a:ext cx="4892040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Online: OptOutPrescreen.com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Phone: 1-888-567-8688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Five-year opt-out online/phone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Permanent opt-out requires signed mailed form.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85800" y="4160520"/>
            <a:ext cx="5257800" cy="1097280"/>
          </a:xfrm>
          <a:prstGeom prst="roundRect">
            <a:avLst>
              <a:gd name="adj" fmla="val 6667"/>
            </a:avLst>
          </a:prstGeom>
          <a:solidFill>
            <a:srgbClr val="FFF9E8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4325112"/>
            <a:ext cx="4892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Website action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68680" y="4672584"/>
            <a:ext cx="4892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Button: “Open OptOutPrescreen”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Button: “Generate permanent opt-out mailing packet”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Button: “Mark done + set reminder”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172200" y="4160520"/>
            <a:ext cx="5257800" cy="109728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55080" y="4325112"/>
            <a:ext cx="4892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Trainer warning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355080" y="4672584"/>
            <a:ext cx="4892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Opting out does not stop every offer from every company. It controls prescreened lists supplied by the major credit reporting companies.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Source: CFPB guidance on OptOutPrescreen.</a:t>
            </a:r>
            <a:endParaRPr lang="en-US" sz="7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“Do not share my personal information” letter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5800" y="1508760"/>
            <a:ext cx="347472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1673352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When to use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68680" y="2020824"/>
            <a:ext cx="3108960" cy="1344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Use when dealing with creditors, card issuers, banks, collectors, or companies that have privacy or affiliate-sharing choices available.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370832" y="1508760"/>
            <a:ext cx="3474720" cy="1965960"/>
          </a:xfrm>
          <a:prstGeom prst="roundRect">
            <a:avLst>
              <a:gd name="adj" fmla="val 3721"/>
            </a:avLst>
          </a:prstGeom>
          <a:solidFill>
            <a:srgbClr val="F5FFFA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53712" y="1673352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What to include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553712" y="2020824"/>
            <a:ext cx="3108960" cy="1344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Name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Mailing address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Account number or partial ending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“Do not share my personal information” request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Privacy/affiliate opt-out language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Signature and date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8046720" y="1508760"/>
            <a:ext cx="3474720" cy="1965960"/>
          </a:xfrm>
          <a:prstGeom prst="roundRect">
            <a:avLst>
              <a:gd name="adj" fmla="val 3721"/>
            </a:avLst>
          </a:prstGeom>
          <a:solidFill>
            <a:srgbClr val="FFF9E8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0" y="1673352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Proof packet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229600" y="2020824"/>
            <a:ext cx="3108960" cy="1344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Attach ID, SS card, proof of address where needed. For debt collectors, avoid unnecessary sensitive ID unless verification is required.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85800" y="4160520"/>
            <a:ext cx="10835640" cy="1051560"/>
          </a:xfrm>
          <a:prstGeom prst="roundRect">
            <a:avLst>
              <a:gd name="adj" fmla="val 6957"/>
            </a:avLst>
          </a:prstGeom>
          <a:solidFill>
            <a:srgbClr val="EAF6E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68680" y="4325112"/>
            <a:ext cx="10469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Delivery choice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68680" y="4672584"/>
            <a:ext cx="1046988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Online upload, first class mail, online certified mail, LetterStream, or direct company privacy portal. User chooses cost vs proof.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Training use only. Verify current law and company instructions before mailing.</a:t>
            </a:r>
            <a:endParaRPr lang="en-US" sz="7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Step 3 tab: all-in-one workflow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58368" y="1481328"/>
            <a:ext cx="1325880" cy="384048"/>
          </a:xfrm>
          <a:prstGeom prst="roundRect">
            <a:avLst>
              <a:gd name="adj" fmla="val 19048"/>
            </a:avLst>
          </a:prstGeom>
          <a:solidFill>
            <a:srgbClr val="B88A2A"/>
          </a:solidFill>
          <a:ln w="12700">
            <a:solidFill>
              <a:srgbClr val="B88A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68096" y="1572768"/>
            <a:ext cx="11064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Select source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240280" y="1481328"/>
            <a:ext cx="1325880" cy="384048"/>
          </a:xfrm>
          <a:prstGeom prst="roundRect">
            <a:avLst>
              <a:gd name="adj" fmla="val 19048"/>
            </a:avLst>
          </a:prstGeom>
          <a:solidFill>
            <a:srgbClr val="B88A2A"/>
          </a:solidFill>
          <a:ln w="12700">
            <a:solidFill>
              <a:srgbClr val="B88A2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350008" y="1572768"/>
            <a:ext cx="11064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Pick category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822192" y="1481328"/>
            <a:ext cx="1508760" cy="384048"/>
          </a:xfrm>
          <a:prstGeom prst="roundRect">
            <a:avLst>
              <a:gd name="adj" fmla="val 19048"/>
            </a:avLst>
          </a:prstGeom>
          <a:solidFill>
            <a:srgbClr val="B88A2A"/>
          </a:solidFill>
          <a:ln w="12700">
            <a:solidFill>
              <a:srgbClr val="B88A2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931920" y="1572768"/>
            <a:ext cx="12893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Generate letter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605272" y="1481328"/>
            <a:ext cx="1325880" cy="384048"/>
          </a:xfrm>
          <a:prstGeom prst="roundRect">
            <a:avLst>
              <a:gd name="adj" fmla="val 19048"/>
            </a:avLst>
          </a:prstGeom>
          <a:solidFill>
            <a:srgbClr val="B88A2A"/>
          </a:solidFill>
          <a:ln w="12700">
            <a:solidFill>
              <a:srgbClr val="B88A2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715000" y="1572768"/>
            <a:ext cx="11064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Attach proof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7187184" y="1481328"/>
            <a:ext cx="914400" cy="384048"/>
          </a:xfrm>
          <a:prstGeom prst="roundRect">
            <a:avLst>
              <a:gd name="adj" fmla="val 19048"/>
            </a:avLst>
          </a:prstGeom>
          <a:solidFill>
            <a:srgbClr val="B88A2A"/>
          </a:solidFill>
          <a:ln w="12700">
            <a:solidFill>
              <a:srgbClr val="B88A2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296912" y="1572768"/>
            <a:ext cx="69494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Send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8348472" y="1481328"/>
            <a:ext cx="914400" cy="384048"/>
          </a:xfrm>
          <a:prstGeom prst="roundRect">
            <a:avLst>
              <a:gd name="adj" fmla="val 19048"/>
            </a:avLst>
          </a:prstGeom>
          <a:solidFill>
            <a:srgbClr val="B88A2A"/>
          </a:solidFill>
          <a:ln w="12700">
            <a:solidFill>
              <a:srgbClr val="B88A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58200" y="1572768"/>
            <a:ext cx="69494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Track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9509760" y="1481328"/>
            <a:ext cx="1417320" cy="384048"/>
          </a:xfrm>
          <a:prstGeom prst="roundRect">
            <a:avLst>
              <a:gd name="adj" fmla="val 19048"/>
            </a:avLst>
          </a:prstGeom>
          <a:solidFill>
            <a:srgbClr val="B88A2A"/>
          </a:solidFill>
          <a:ln w="12700">
            <a:solidFill>
              <a:srgbClr val="B88A2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619488" y="1572768"/>
            <a:ext cx="119786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Store result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85800" y="2148840"/>
            <a:ext cx="3840480" cy="310896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68680" y="2313432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Inside the tab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868680" y="2660904"/>
            <a:ext cx="3474720" cy="2487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CFPB source library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Bureau freeze links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Specialty-reporting freeze links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OptOutPrescreen link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Company privacy opt-out letter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PDF/Word download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Online certified mail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First class option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Tracker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4892040" y="2148840"/>
            <a:ext cx="6537960" cy="1325880"/>
          </a:xfrm>
          <a:prstGeom prst="roundRect">
            <a:avLst>
              <a:gd name="adj" fmla="val 5517"/>
            </a:avLst>
          </a:prstGeom>
          <a:solidFill>
            <a:srgbClr val="FFF9E8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074920" y="2313432"/>
            <a:ext cx="6172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AI prompt example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5074920" y="2660904"/>
            <a:ext cx="617220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“Create a security freeze and opt-out packet for this credit card account. Attach my ID, SS card, and proof of address. Prepare for online certified mail, but also let me download the PDF.”</a:t>
            </a:r>
            <a:endParaRPr lang="en-US" sz="1250" dirty="0"/>
          </a:p>
        </p:txBody>
      </p:sp>
      <p:sp>
        <p:nvSpPr>
          <p:cNvPr id="27" name="Shape 25"/>
          <p:cNvSpPr/>
          <p:nvPr/>
        </p:nvSpPr>
        <p:spPr>
          <a:xfrm>
            <a:off x="4892040" y="3977640"/>
            <a:ext cx="6537960" cy="1280160"/>
          </a:xfrm>
          <a:prstGeom prst="roundRect">
            <a:avLst>
              <a:gd name="adj" fmla="val 5714"/>
            </a:avLst>
          </a:prstGeom>
          <a:solidFill>
            <a:srgbClr val="EAF6E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074920" y="4142232"/>
            <a:ext cx="6172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Result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5074920" y="4489704"/>
            <a:ext cx="6172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The user leaves the tab with a sent packet, tracking number, delivery status, and response deadline — not a pile of loose documents.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Training use only. Verify current law and company instructions before mailing.</a:t>
            </a:r>
            <a:endParaRPr lang="en-US" sz="7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Step 3 rule: stop applying while cleaning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1508760"/>
            <a:ext cx="10698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9B1C31"/>
                </a:solidFill>
              </a:rPr>
              <a:t>Lock down first. Apply later.</a:t>
            </a:r>
            <a:endParaRPr lang="en-US" sz="3600" dirty="0"/>
          </a:p>
        </p:txBody>
      </p:sp>
      <p:sp>
        <p:nvSpPr>
          <p:cNvPr id="8" name="Shape 6"/>
          <p:cNvSpPr/>
          <p:nvPr/>
        </p:nvSpPr>
        <p:spPr>
          <a:xfrm>
            <a:off x="868680" y="2423160"/>
            <a:ext cx="5212080" cy="2011680"/>
          </a:xfrm>
          <a:prstGeom prst="roundRect">
            <a:avLst>
              <a:gd name="adj" fmla="val 3636"/>
            </a:avLst>
          </a:prstGeom>
          <a:solidFill>
            <a:srgbClr val="FFF2CC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2587752"/>
            <a:ext cx="4846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Why it matters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51560" y="2935224"/>
            <a:ext cx="484632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New applications can create new inquiries, new matching data, new addresses, new phone numbers, new denials, and new data-sharing paths while the report is being cleaned.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309360" y="2423160"/>
            <a:ext cx="4983480" cy="2011680"/>
          </a:xfrm>
          <a:prstGeom prst="roundRect">
            <a:avLst>
              <a:gd name="adj" fmla="val 3636"/>
            </a:avLst>
          </a:prstGeom>
          <a:solidFill>
            <a:srgbClr val="EAF6E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92240" y="2587752"/>
            <a:ext cx="4617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Trainer script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492240" y="2935224"/>
            <a:ext cx="461772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“If you are trying to get real results, do not keep opening new doors while you are closing the wrong ones.”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1371600" y="4983480"/>
            <a:ext cx="941832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554480" y="5148072"/>
            <a:ext cx="9052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Exception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554480" y="5495544"/>
            <a:ext cx="9052560" cy="182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If a person must apply for housing, a job, vehicle, mortgage, or emergency credit, document it and lift only the needed freeze for the needed time.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Training use only. Verify current law and company instructions before mailing.</a:t>
            </a:r>
            <a:endParaRPr lang="en-US" sz="7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IMPLEMENTATION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Website update: Step 2 + Step 3 build list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508760"/>
            <a:ext cx="10835640" cy="438912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800" dirty="0">
                <a:solidFill>
                  <a:srgbClr val="1D2B2A"/>
                </a:solidFill>
              </a:rPr>
              <a:t>Add Step 2 tab: Personal Information Maximum Accuracy.</a:t>
            </a:r>
            <a:endParaRPr lang="en-US" sz="1800" dirty="0"/>
          </a:p>
          <a:p>
            <a:pPr marL="152400" indent="-152400">
              <a:buSzPct val="100000"/>
              <a:buChar char="•"/>
            </a:pPr>
            <a:r>
              <a:rPr lang="en-US" sz="1800" dirty="0">
                <a:solidFill>
                  <a:srgbClr val="1D2B2A"/>
                </a:solidFill>
              </a:rPr>
              <a:t>Add Step 3 tab: Security Freeze + Opt-Out Information.</a:t>
            </a:r>
            <a:endParaRPr lang="en-US" sz="1800" dirty="0"/>
          </a:p>
          <a:p>
            <a:pPr marL="152400" indent="-152400">
              <a:buSzPct val="100000"/>
              <a:buChar char="•"/>
            </a:pPr>
            <a:r>
              <a:rPr lang="en-US" sz="1800" dirty="0">
                <a:solidFill>
                  <a:srgbClr val="1D2B2A"/>
                </a:solidFill>
              </a:rPr>
              <a:t>Use Step 1 report data to auto-fill names, addresses, accounts, bureaus, and selected companies.</a:t>
            </a:r>
            <a:endParaRPr lang="en-US" sz="1800" dirty="0"/>
          </a:p>
          <a:p>
            <a:pPr marL="152400" indent="-152400">
              <a:buSzPct val="100000"/>
              <a:buChar char="•"/>
            </a:pPr>
            <a:r>
              <a:rPr lang="en-US" sz="1800" dirty="0">
                <a:solidFill>
                  <a:srgbClr val="1D2B2A"/>
                </a:solidFill>
              </a:rPr>
              <a:t>Allow upload, camera photo, copy/paste, voice-to-AI, PDF/Word generation, online mail, first-class option, certified option, and tracker.</a:t>
            </a:r>
            <a:endParaRPr lang="en-US" sz="1800" dirty="0"/>
          </a:p>
          <a:p>
            <a:pPr marL="152400" indent="-152400">
              <a:buSzPct val="100000"/>
              <a:buChar char="•"/>
            </a:pPr>
            <a:r>
              <a:rPr lang="en-US" sz="1800" dirty="0">
                <a:solidFill>
                  <a:srgbClr val="1D2B2A"/>
                </a:solidFill>
              </a:rPr>
              <a:t>Store all sent packets with dates, tracking numbers, delivery status, response deadlines, and company results.</a:t>
            </a:r>
            <a:endParaRPr lang="en-US" sz="1800" dirty="0"/>
          </a:p>
          <a:p>
            <a:pPr marL="152400" indent="-152400">
              <a:buSzPct val="100000"/>
              <a:buChar char="•"/>
            </a:pPr>
            <a:r>
              <a:rPr lang="en-US" sz="1800" dirty="0">
                <a:solidFill>
                  <a:srgbClr val="1D2B2A"/>
                </a:solidFill>
              </a:rPr>
              <a:t>Keep laws and sources visible next to the letter generator so the user sees the support before mailing.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Training use only. Verify current law and company instructions before mailing.</a:t>
            </a:r>
            <a:endParaRPr lang="en-US" sz="7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TRAINER SCRIPT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Quick scripts for the class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5800" y="155448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1719072"/>
            <a:ext cx="4892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Step 2 opening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68680" y="2066544"/>
            <a:ext cx="4892040" cy="1252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“We are going to clean the identity section first. If the name, address, or identifiers are wrong, the report can attach the wrong information. We want maximum accuracy.”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172200" y="1554480"/>
            <a:ext cx="5257800" cy="1874520"/>
          </a:xfrm>
          <a:prstGeom prst="roundRect">
            <a:avLst>
              <a:gd name="adj" fmla="val 3902"/>
            </a:avLst>
          </a:prstGeom>
          <a:solidFill>
            <a:srgbClr val="FFF9E8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355080" y="1719072"/>
            <a:ext cx="4892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Step 3 opening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355080" y="2066544"/>
            <a:ext cx="4892040" cy="1252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“Now we control access. A clean report still needs protection. We freeze, opt out, and tell companies not to share more personal information than they should.”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1828800" y="4206240"/>
            <a:ext cx="8503920" cy="1097280"/>
          </a:xfrm>
          <a:prstGeom prst="roundRect">
            <a:avLst>
              <a:gd name="adj" fmla="val 6667"/>
            </a:avLst>
          </a:prstGeom>
          <a:solidFill>
            <a:srgbClr val="EAF6E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011680" y="4370832"/>
            <a:ext cx="8138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Close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2011680" y="4718304"/>
            <a:ext cx="81381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“Real Results means we read it, correct it, lock it down, and track every action. No guessing. No loose papers. Everything documented.”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Training use only. Verify current law and company instructions before mailing.</a:t>
            </a:r>
            <a:endParaRPr lang="en-US" sz="7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SOURCE LIBRARY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Sources to build into the website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508760"/>
            <a:ext cx="10972800" cy="44805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600" dirty="0">
                <a:solidFill>
                  <a:srgbClr val="1D2B2A"/>
                </a:solidFill>
              </a:rPr>
              <a:t>FCRA §607(b), 15 U.S.C. §1681e(b): reasonable procedures for maximum possible accuracy.</a:t>
            </a:r>
            <a:endParaRPr lang="en-US" sz="1600" dirty="0"/>
          </a:p>
          <a:p>
            <a:pPr marL="152400" indent="-152400">
              <a:buSzPct val="100000"/>
              <a:buChar char="•"/>
            </a:pPr>
            <a:r>
              <a:rPr lang="en-US" sz="1600" dirty="0">
                <a:solidFill>
                  <a:srgbClr val="1D2B2A"/>
                </a:solidFill>
              </a:rPr>
              <a:t>FCRA §611, 15 U.S.C. §1681i: dispute and reinvestigation of incomplete or inaccurate information.</a:t>
            </a:r>
            <a:endParaRPr lang="en-US" sz="1600" dirty="0"/>
          </a:p>
          <a:p>
            <a:pPr marL="152400" indent="-152400">
              <a:buSzPct val="100000"/>
              <a:buChar char="•"/>
            </a:pPr>
            <a:r>
              <a:rPr lang="en-US" sz="1600" dirty="0">
                <a:solidFill>
                  <a:srgbClr val="1D2B2A"/>
                </a:solidFill>
              </a:rPr>
              <a:t>FCRA §605A(i), 15 U.S.C. §1681c-1(i): national security freeze rights and timing.</a:t>
            </a:r>
            <a:endParaRPr lang="en-US" sz="1600" dirty="0"/>
          </a:p>
          <a:p>
            <a:pPr marL="152400" indent="-152400">
              <a:buSzPct val="100000"/>
              <a:buChar char="•"/>
            </a:pPr>
            <a:r>
              <a:rPr lang="en-US" sz="1600" dirty="0">
                <a:solidFill>
                  <a:srgbClr val="1D2B2A"/>
                </a:solidFill>
              </a:rPr>
              <a:t>CFPB Consumer Reporting Company List: source list for reports, disputes, freezes, and specialty reporting companies.</a:t>
            </a:r>
            <a:endParaRPr lang="en-US" sz="1600" dirty="0"/>
          </a:p>
          <a:p>
            <a:pPr marL="152400" indent="-152400">
              <a:buSzPct val="100000"/>
              <a:buChar char="•"/>
            </a:pPr>
            <a:r>
              <a:rPr lang="en-US" sz="1600" dirty="0">
                <a:solidFill>
                  <a:srgbClr val="1D2B2A"/>
                </a:solidFill>
              </a:rPr>
              <a:t>CFPB OptOutPrescreen guidance: opt out of prescreened credit and insurance offer lists.</a:t>
            </a:r>
            <a:endParaRPr lang="en-US" sz="1600" dirty="0"/>
          </a:p>
          <a:p>
            <a:pPr marL="152400" indent="-152400">
              <a:buSzPct val="100000"/>
              <a:buChar char="•"/>
            </a:pPr>
            <a:r>
              <a:rPr lang="en-US" sz="1600" dirty="0">
                <a:solidFill>
                  <a:srgbClr val="1D2B2A"/>
                </a:solidFill>
              </a:rPr>
              <a:t>Company privacy notices and Regulation P / GLBA opt-out choices where available.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Training use only. Verify current law and company instructions before mailing.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SYSTEM FLOW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Where Step 2 and Step 3 fit in the system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5800" y="1508760"/>
            <a:ext cx="1051560" cy="384048"/>
          </a:xfrm>
          <a:prstGeom prst="roundRect">
            <a:avLst>
              <a:gd name="adj" fmla="val 19048"/>
            </a:avLst>
          </a:prstGeom>
          <a:solidFill>
            <a:srgbClr val="1B4E7A"/>
          </a:solidFill>
          <a:ln w="12700">
            <a:solidFill>
              <a:srgbClr val="1B4E7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95528" y="1600200"/>
            <a:ext cx="8321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 1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85800" y="1993392"/>
            <a:ext cx="3474720" cy="3291840"/>
          </a:xfrm>
          <a:prstGeom prst="roundRect">
            <a:avLst>
              <a:gd name="adj" fmla="val 2222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2157984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Read the Consumer Report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868680" y="2505456"/>
            <a:ext cx="3108960" cy="2670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Upload or download the report. View Experian, TransUnion, and Equifax side by side. Identify names, addresses, accounts, inquiries, collections, and derogatories.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370832" y="1508760"/>
            <a:ext cx="1051560" cy="384048"/>
          </a:xfrm>
          <a:prstGeom prst="roundRect">
            <a:avLst>
              <a:gd name="adj" fmla="val 19048"/>
            </a:avLst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80560" y="1600200"/>
            <a:ext cx="8321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 2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370832" y="1993392"/>
            <a:ext cx="3474720" cy="3291840"/>
          </a:xfrm>
          <a:prstGeom prst="roundRect">
            <a:avLst>
              <a:gd name="adj" fmla="val 2222"/>
            </a:avLst>
          </a:prstGeom>
          <a:solidFill>
            <a:srgbClr val="F5FFFA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53712" y="2157984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Personal Information Maximum Accuracy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553712" y="2505456"/>
            <a:ext cx="3108960" cy="2670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Create the bureau letter that requests one accurate name, one correct mailing address, and removal or correction of inaccurate personal identifiers.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8046720" y="1508760"/>
            <a:ext cx="1051560" cy="384048"/>
          </a:xfrm>
          <a:prstGeom prst="roundRect">
            <a:avLst>
              <a:gd name="adj" fmla="val 19048"/>
            </a:avLst>
          </a:prstGeom>
          <a:solidFill>
            <a:srgbClr val="B88A2A"/>
          </a:solidFill>
          <a:ln w="12700">
            <a:solidFill>
              <a:srgbClr val="B88A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156448" y="1600200"/>
            <a:ext cx="8321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 3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8046720" y="1993392"/>
            <a:ext cx="3474720" cy="3291840"/>
          </a:xfrm>
          <a:prstGeom prst="roundRect">
            <a:avLst>
              <a:gd name="adj" fmla="val 2222"/>
            </a:avLst>
          </a:prstGeom>
          <a:solidFill>
            <a:srgbClr val="FFF9E8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229600" y="2157984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Security Freeze + Opt Out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8229600" y="2505456"/>
            <a:ext cx="3108960" cy="2670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Use CFPB source lists, bureau links, OptOutPrescreen, and creditor privacy opt-out language to reduce exposure and control access.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Training use only. Verify current law and company instructions before mailing.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Step 2: Personal Information Maximum Accuracy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" y="14630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B6B3A"/>
                </a:solidFill>
              </a:rPr>
              <a:t>Goal: one clean identity profile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13232" y="1920240"/>
            <a:ext cx="5394960" cy="35661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600" dirty="0">
                <a:solidFill>
                  <a:srgbClr val="1D2B2A"/>
                </a:solidFill>
              </a:rPr>
              <a:t>One accurate name: first name and last name as the consumer chooses to use it.</a:t>
            </a:r>
            <a:endParaRPr lang="en-US" sz="1600" dirty="0"/>
          </a:p>
          <a:p>
            <a:pPr marL="152400" indent="-152400">
              <a:buSzPct val="100000"/>
              <a:buChar char="•"/>
            </a:pPr>
            <a:r>
              <a:rPr lang="en-US" sz="1600" dirty="0">
                <a:solidFill>
                  <a:srgbClr val="1D2B2A"/>
                </a:solidFill>
              </a:rPr>
              <a:t>One current mailing and correspondence address.</a:t>
            </a:r>
            <a:endParaRPr lang="en-US" sz="1600" dirty="0"/>
          </a:p>
          <a:p>
            <a:pPr marL="152400" indent="-152400">
              <a:buSzPct val="100000"/>
              <a:buChar char="•"/>
            </a:pPr>
            <a:r>
              <a:rPr lang="en-US" sz="1600" dirty="0">
                <a:solidFill>
                  <a:srgbClr val="1D2B2A"/>
                </a:solidFill>
              </a:rPr>
              <a:t>Correct date of birth and Social Security identifier data.</a:t>
            </a:r>
            <a:endParaRPr lang="en-US" sz="1600" dirty="0"/>
          </a:p>
          <a:p>
            <a:pPr marL="152400" indent="-152400">
              <a:buSzPct val="100000"/>
              <a:buChar char="•"/>
            </a:pPr>
            <a:r>
              <a:rPr lang="en-US" sz="1600" dirty="0">
                <a:solidFill>
                  <a:srgbClr val="1D2B2A"/>
                </a:solidFill>
              </a:rPr>
              <a:t>Remove or correct inaccurate aliases, former names, employers, phone numbers, and addresses.</a:t>
            </a:r>
            <a:endParaRPr lang="en-US" sz="1600" dirty="0"/>
          </a:p>
          <a:p>
            <a:pPr marL="152400" indent="-152400">
              <a:buSzPct val="100000"/>
              <a:buChar char="•"/>
            </a:pPr>
            <a:r>
              <a:rPr lang="en-US" sz="1600" dirty="0">
                <a:solidFill>
                  <a:srgbClr val="1D2B2A"/>
                </a:solidFill>
              </a:rPr>
              <a:t>Build one proof packet: ID, Social Security card, proof of address, and optional birth certificate when needed.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92240" y="1600200"/>
            <a:ext cx="4937760" cy="2377440"/>
          </a:xfrm>
          <a:prstGeom prst="roundRect">
            <a:avLst>
              <a:gd name="adj" fmla="val 3077"/>
            </a:avLst>
          </a:prstGeom>
          <a:solidFill>
            <a:srgbClr val="EAF6E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675120" y="1764792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Law logic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675120" y="2112264"/>
            <a:ext cx="4572000" cy="17556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FCRA §607(b) requires consumer reporting agencies to use reasonable procedures for maximum possible accuracy. FCRA §611 gives the consumer the right to dispute incomplete or inaccurate information and requires reinvestigation.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6492240" y="4187952"/>
            <a:ext cx="493776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675120" y="4352544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Website tab action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675120" y="4700016"/>
            <a:ext cx="4572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Upload personal proof once. The AI builds a personal information dispute letter for Experian, Equifax, and TransUnion with the correct proof packet attached.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Sources: FCRA §607(b), 15 U.S.C. §1681e(b); FCRA §611, 15 U.S.C. §1681i.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Personal information audit checklist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5800" y="1508760"/>
            <a:ext cx="347472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1673352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Name section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68680" y="2020824"/>
            <a:ext cx="3108960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Look for first name, middle name, initials, suffixes, misspellings, married names, prior names, and duplicate name variations. Select the one accurate display name to use.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370832" y="1508760"/>
            <a:ext cx="347472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53712" y="1673352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Address section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553712" y="2020824"/>
            <a:ext cx="3108960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Keep the current mailing/correspondence address. Challenge wrong, mixed, outdated, or non-residential addresses that do not belong on the file.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8046720" y="1508760"/>
            <a:ext cx="347472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0" y="1673352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Identifier section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229600" y="2020824"/>
            <a:ext cx="3108960" cy="12070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Check date of birth, Social Security variations, phone numbers, employers, and aliases. Correct inaccurate identifiers. Ask for suppressing unnecessary display where permitted.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85800" y="3822192"/>
            <a:ext cx="5166360" cy="1463040"/>
          </a:xfrm>
          <a:prstGeom prst="roundRect">
            <a:avLst>
              <a:gd name="adj" fmla="val 5000"/>
            </a:avLst>
          </a:prstGeom>
          <a:solidFill>
            <a:srgbClr val="FFF9E8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68680" y="3986784"/>
            <a:ext cx="4800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Decision point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68680" y="4334256"/>
            <a:ext cx="480060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If the identity section is wrong, dispute the personal information first. The account section relies on identity matching, so the foundation must be clean.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263640" y="3822192"/>
            <a:ext cx="5257800" cy="1463040"/>
          </a:xfrm>
          <a:prstGeom prst="roundRect">
            <a:avLst>
              <a:gd name="adj" fmla="val 5000"/>
            </a:avLst>
          </a:prstGeom>
          <a:solidFill>
            <a:srgbClr val="EAF6E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46520" y="3986784"/>
            <a:ext cx="4892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Trainer line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6446520" y="4334256"/>
            <a:ext cx="489204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“We are cleaning the root before we fight the branches.” The bureaus should not build a report on inaccurate identifiers.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Training use only. Verify current law and company instructions before mailing.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Proof packet: what the user uploads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5800" y="1508760"/>
            <a:ext cx="3474720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1673352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Government ID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68680" y="2020824"/>
            <a:ext cx="310896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Driver’s license, state ID, military ID when appropriate, passport, or other government-issued identification. Upload a clear photo or PDF.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370832" y="1508760"/>
            <a:ext cx="3474720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53712" y="1673352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Social Security proof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553712" y="2020824"/>
            <a:ext cx="310896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Social Security card. If needed, birth certificate may be added to support identity or name correction.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8046720" y="1508760"/>
            <a:ext cx="3474720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0" y="1673352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Proof of address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229600" y="2020824"/>
            <a:ext cx="310896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Bank statement, insurance statement, utility bill, lease, mortgage statement, government mail, or other dated proof showing current mailing address.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960120" y="4069080"/>
            <a:ext cx="10241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700" b="1" dirty="0">
                <a:solidFill>
                  <a:srgbClr val="0B6B3A"/>
                </a:solidFill>
              </a:rPr>
              <a:t>Website tab: Upload → Preview → Attach → Generate</a:t>
            </a:r>
            <a:endParaRPr lang="en-US" sz="2700" dirty="0"/>
          </a:p>
        </p:txBody>
      </p:sp>
      <p:sp>
        <p:nvSpPr>
          <p:cNvPr id="17" name="Text 15"/>
          <p:cNvSpPr/>
          <p:nvPr/>
        </p:nvSpPr>
        <p:spPr>
          <a:xfrm>
            <a:off x="1005840" y="4663440"/>
            <a:ext cx="10058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800" dirty="0">
                <a:solidFill>
                  <a:srgbClr val="1D2B2A"/>
                </a:solidFill>
              </a:rPr>
              <a:t>The document should be saved once to the profile and attached automatically to the bureau letters.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Training use only. Verify current law and company instructions before mailing.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Personal information letter generator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5800" y="1463040"/>
            <a:ext cx="3383280" cy="4114800"/>
          </a:xfrm>
          <a:prstGeom prst="roundRect">
            <a:avLst>
              <a:gd name="adj" fmla="val 2162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1627632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Inputs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68680" y="1975104"/>
            <a:ext cx="3017520" cy="34930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Chosen display name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Current mailing address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DOB / identifier correction request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Items to remove or correct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Proof packet uploads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434840" y="1463040"/>
            <a:ext cx="3383280" cy="4114800"/>
          </a:xfrm>
          <a:prstGeom prst="roundRect">
            <a:avLst>
              <a:gd name="adj" fmla="val 2162"/>
            </a:avLst>
          </a:prstGeom>
          <a:solidFill>
            <a:srgbClr val="F5FFFA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17720" y="1627632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Generated output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617720" y="1975104"/>
            <a:ext cx="3017520" cy="34930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Experian letter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Equifax letter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TransUnion letter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Optional Innovis letter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PDF + Word download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Online certified mail package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8183880" y="1463040"/>
            <a:ext cx="3383280" cy="4114800"/>
          </a:xfrm>
          <a:prstGeom prst="roundRect">
            <a:avLst>
              <a:gd name="adj" fmla="val 2162"/>
            </a:avLst>
          </a:prstGeom>
          <a:solidFill>
            <a:srgbClr val="FFF9E8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366760" y="1627632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AI help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366760" y="1975104"/>
            <a:ext cx="3017520" cy="34930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Speak the correction aloud: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“Use only my first and last name.”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“Remove old addresses.”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“Attach my ID and proof of address.”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AI drafts, user approves.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Training use only. Verify current law and company instructions before mailing.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Delivery options inside Step 2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389888"/>
            <a:ext cx="10881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B6B3A"/>
                </a:solidFill>
              </a:rPr>
              <a:t>The tab should not trap the user. It should give choices.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685800" y="1965960"/>
            <a:ext cx="3474720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2130552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Option A: Online portal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868680" y="2478024"/>
            <a:ext cx="310896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Upload the PDF proof packet and letter directly through the bureau’s dispute/upload portal when available.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370832" y="1965960"/>
            <a:ext cx="3474720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53712" y="2130552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Option B: Online certified mail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53712" y="2478024"/>
            <a:ext cx="310896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Use OnlineCertifiedMail or another certified-mail service. The tab prepares a letter + enclosures package.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046720" y="1965960"/>
            <a:ext cx="3474720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0" y="2130552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Option C: LetterStream / mail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229600" y="2478024"/>
            <a:ext cx="310896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Prepare a mail-ready PDF. Use certified mail when proof of delivery matters; use first class when the user chooses cost savings.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1188720" y="4572000"/>
            <a:ext cx="9784080" cy="731520"/>
          </a:xfrm>
          <a:prstGeom prst="roundRect">
            <a:avLst>
              <a:gd name="adj" fmla="val 10000"/>
            </a:avLst>
          </a:prstGeom>
          <a:solidFill>
            <a:srgbClr val="EAF6E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371600" y="4736592"/>
            <a:ext cx="9418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Tracker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371600" y="5084064"/>
            <a:ext cx="941832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Every letter gets a tracking record: bureau, date sent, method, tracking number, delivery date, response deadline, result.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Training use only. Verify current law and company instructions before mailing.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Step 2 website tab layout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22960" y="1463040"/>
            <a:ext cx="1600200" cy="384048"/>
          </a:xfrm>
          <a:prstGeom prst="roundRect">
            <a:avLst>
              <a:gd name="adj" fmla="val 19048"/>
            </a:avLst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32688" y="1554480"/>
            <a:ext cx="138074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1. Upload proof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743200" y="1463040"/>
            <a:ext cx="1828800" cy="384048"/>
          </a:xfrm>
          <a:prstGeom prst="roundRect">
            <a:avLst>
              <a:gd name="adj" fmla="val 19048"/>
            </a:avLst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52928" y="1554480"/>
            <a:ext cx="160934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2. Select corrections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892040" y="1463040"/>
            <a:ext cx="1828800" cy="384048"/>
          </a:xfrm>
          <a:prstGeom prst="roundRect">
            <a:avLst>
              <a:gd name="adj" fmla="val 19048"/>
            </a:avLst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01768" y="1554480"/>
            <a:ext cx="160934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3. Generate letters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059168" y="1463040"/>
            <a:ext cx="1828800" cy="384048"/>
          </a:xfrm>
          <a:prstGeom prst="roundRect">
            <a:avLst>
              <a:gd name="adj" fmla="val 19048"/>
            </a:avLst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168896" y="1554480"/>
            <a:ext cx="160934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4. Choose delivery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9208008" y="1463040"/>
            <a:ext cx="1828800" cy="384048"/>
          </a:xfrm>
          <a:prstGeom prst="roundRect">
            <a:avLst>
              <a:gd name="adj" fmla="val 19048"/>
            </a:avLst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317736" y="1554480"/>
            <a:ext cx="160934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5. Track response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85800" y="2212848"/>
            <a:ext cx="2926080" cy="292608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237744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Left panel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68680" y="2724912"/>
            <a:ext cx="2560320" cy="23042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Profile proof uploads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ID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SS card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Birth certificate if needed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Proof of address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3657600" y="2212848"/>
            <a:ext cx="2926080" cy="2926080"/>
          </a:xfrm>
          <a:prstGeom prst="roundRect">
            <a:avLst>
              <a:gd name="adj" fmla="val 2500"/>
            </a:avLst>
          </a:prstGeom>
          <a:solidFill>
            <a:srgbClr val="F5FFFA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840480" y="237744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Center panel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3840480" y="2724912"/>
            <a:ext cx="2560320" cy="23042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Correction checklist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Names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Addresses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DOB / identifiers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Employers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Phones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Aliases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6629400" y="2212848"/>
            <a:ext cx="2926080" cy="292608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812280" y="237744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Right panel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6812280" y="2724912"/>
            <a:ext cx="2560320" cy="23042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Output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PDF letter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Word letter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Attach proof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Online mail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Download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Tracker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9601200" y="2212848"/>
            <a:ext cx="1920240" cy="2926080"/>
          </a:xfrm>
          <a:prstGeom prst="roundRect">
            <a:avLst>
              <a:gd name="adj" fmla="val 3810"/>
            </a:avLst>
          </a:prstGeom>
          <a:solidFill>
            <a:srgbClr val="FFF9E8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784080" y="237744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AI button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9784080" y="2724912"/>
            <a:ext cx="1554480" cy="23042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Talk to AI:</a:t>
            </a:r>
            <a:endParaRPr lang="en-US" sz="1250" dirty="0"/>
          </a:p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“Create my personal information letter to all three bureaus.”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Training use only. Verify current law and company instructions before mailing.</a:t>
            </a:r>
            <a:endParaRPr lang="en-US" sz="7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6B3A"/>
          </a:solidFill>
          <a:ln w="12700">
            <a:solidFill>
              <a:srgbClr val="0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47472" y="118872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REAL RESULTS RESOURCE CENTER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8275320" y="1188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STEP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713232"/>
            <a:ext cx="11155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D2B2A"/>
                </a:solidFill>
              </a:rPr>
              <a:t>Step 3: Security Freeze + Opt Out Information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1216152"/>
            <a:ext cx="11064240" cy="0"/>
          </a:xfrm>
          <a:prstGeom prst="line">
            <a:avLst/>
          </a:prstGeom>
          <a:noFill/>
          <a:ln w="12700">
            <a:solidFill>
              <a:srgbClr val="BFD8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417320"/>
            <a:ext cx="10972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88A2A"/>
                </a:solidFill>
              </a:rPr>
              <a:t>Purpose: control access, reduce sharing, and protect the cleaned file.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685800" y="1920240"/>
            <a:ext cx="3474720" cy="2011680"/>
          </a:xfrm>
          <a:prstGeom prst="roundRect">
            <a:avLst>
              <a:gd name="adj" fmla="val 3636"/>
            </a:avLst>
          </a:prstGeom>
          <a:solidFill>
            <a:srgbClr val="FFF9E8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2084832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Security freeze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868680" y="2432304"/>
            <a:ext cx="310896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Restricts a consumer reporting agency from disclosing the contents of a report to someone requesting it, subject to legal exceptions.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370832" y="1920240"/>
            <a:ext cx="3474720" cy="2011680"/>
          </a:xfrm>
          <a:prstGeom prst="roundRect">
            <a:avLst>
              <a:gd name="adj" fmla="val 3636"/>
            </a:avLst>
          </a:prstGeom>
          <a:solidFill>
            <a:srgbClr val="FFF9E8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53712" y="2084832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Prescreen opt-out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53712" y="2432304"/>
            <a:ext cx="310896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Removes the consumer from lists the nationwide bureaus provide for prescreened credit and insurance offers.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046720" y="1920240"/>
            <a:ext cx="3474720" cy="2011680"/>
          </a:xfrm>
          <a:prstGeom prst="roundRect">
            <a:avLst>
              <a:gd name="adj" fmla="val 3636"/>
            </a:avLst>
          </a:prstGeom>
          <a:solidFill>
            <a:srgbClr val="FFF9E8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0" y="2084832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Privacy / sharing opt-out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229600" y="2432304"/>
            <a:ext cx="3108960" cy="13898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Sends “do not share my personal information” instructions to creditors or companies when available under privacy/affiliate-sharing options.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1097280" y="4617720"/>
            <a:ext cx="10058400" cy="731520"/>
          </a:xfrm>
          <a:prstGeom prst="roundRect">
            <a:avLst>
              <a:gd name="adj" fmla="val 10000"/>
            </a:avLst>
          </a:prstGeom>
          <a:solidFill>
            <a:srgbClr val="EAF6EF"/>
          </a:solidFill>
          <a:ln w="12700">
            <a:solidFill>
              <a:srgbClr val="BFD8C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280160" y="4782312"/>
            <a:ext cx="9692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B6B3A"/>
                </a:solidFill>
              </a:rPr>
              <a:t>Trainer warning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280160" y="5129784"/>
            <a:ext cx="96926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1D2B2A"/>
                </a:solidFill>
              </a:rPr>
              <a:t>Do this before heavy new applications. Do not keep applying for new credit while trying to clean and lock down the file.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502920" y="6510528"/>
            <a:ext cx="11201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06B"/>
                </a:solidFill>
              </a:rPr>
              <a:t>Sources: FCRA §605A(i), 15 U.S.C. §1681c-1(i); CFPB Consumer Reporting Company List; OptOutPrescreen/CFPB guidance.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 standalone="yes"?>
<Properties xmlns="http://schemas.openxmlformats.org/officeDocument/2006/extended-properties" xmlns:vt="http://schemas.openxmlformats.org/officeDocument/2006/docPropsVTypes">
	<TotalTime>0</TotalTime>
	<Words>0</Words>
	<Application>Microsoft Office PowerPoint</Application>
	<PresentationFormat>On-screen Show (16:9)</PresentationFormat>
	<Paragraphs>0</Paragraphs>
	<Slides>18</Slides>
	<Notes>18</Notes>
	<HiddenSlides>0</HiddenSlides>
	<MMClips>0</MMClips>
	<ScaleCrop>false</ScaleCrop>
	<HeadingPairs>
		<vt:vector size="6" baseType="variant">
			<vt:variant><vt:lpstr>Fonts Used</vt:lpstr></vt:variant>
			<vt:variant><vt:i4>2</vt:i4></vt:variant>
			<vt:variant><vt:lpstr>Theme</vt:lpstr></vt:variant>
			<vt:variant><vt:i4>1</vt:i4></vt:variant>
			<vt:variant><vt:lpstr>Slide Titles</vt:lpstr></vt:variant>
			<vt:variant><vt:i4>18</vt:i4></vt:variant>
		</vt:vector>
	</HeadingPairs>
	<TitlesOfParts>
		<vt:vector size="21" baseType="lpstr">
			<vt:lpstr>Arial</vt:lpstr>
			<vt:lpstr>Calibri</vt:lpstr>
			<vt:lpstr>Office Theme</vt:lpstr>
			<vt:lpstr>Slide 1</vt:lpstr><vt:lpstr>Slide 2</vt:lpstr><vt:lpstr>Slide 3</vt:lpstr><vt:lpstr>Slide 4</vt:lpstr><vt:lpstr>Slide 5</vt:lpstr><vt:lpstr>Slide 6</vt:lpstr><vt:lpstr>Slide 7</vt:lpstr><vt:lpstr>Slide 8</vt:lpstr><vt:lpstr>Slide 9</vt:lpstr><vt:lpstr>Slide 10</vt:lpstr><vt:lpstr>Slide 11</vt:lpstr><vt:lpstr>Slide 12</vt:lpstr><vt:lpstr>Slide 13</vt:lpstr><vt:lpstr>Slide 14</vt:lpstr><vt:lpstr>Slide 15</vt:lpstr><vt:lpstr>Slide 16</vt:lpstr><vt:lpstr>Slide 17</vt:lpstr><vt:lpstr>Slide 18</vt:lpstr>
		</vt:vector>
	</TitlesOfParts>
	<Company>Real Results Consumer & Business Center</Company>
	<LinksUpToDate>false</LinksUpToDate>
	<SharedDoc>false</SharedDoc>
	<HyperlinksChanged>false</HyperlinksChanged>
	<AppVersion>16.0000</AppVersion>
	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 Results Step 2 and Step 3 Training</dc:title>
  <dc:subject>Consumer report training: Personal information maximum accuracy and security freeze opt out</dc:subject>
  <dc:creator>Real Results Resource Center</dc:creator>
  <cp:lastModifiedBy>Real Results Resource Center</cp:lastModifiedBy>
  <cp:revision>1</cp:revision>
  <dcterms:created xsi:type="dcterms:W3CDTF">2026-07-23T11:31:42Z</dcterms:created>
  <dcterms:modified xsi:type="dcterms:W3CDTF">2026-07-23T11:31:42Z</dcterms:modified>
</cp:coreProperties>
</file>