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B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D9A441"/>
          </a:solidFill>
          <a:ln>
            <a:solidFill>
              <a:srgbClr val="D9A44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411480"/>
            <a:ext cx="2743200" cy="32004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1">
                <a:solidFill>
                  <a:srgbClr val="0B6B3A"/>
                </a:solidFill>
                <a:latin typeface="Arial"/>
              </a:rPr>
              <a:t>REAL RESULTS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600200"/>
            <a:ext cx="7772400" cy="7315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3800" b="1">
                <a:solidFill>
                  <a:srgbClr val="143421"/>
                </a:solidFill>
                <a:latin typeface="Arial"/>
              </a:rPr>
              <a:t>Credit Bureau Disputes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" y="2743200"/>
            <a:ext cx="7132320" cy="64008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2000" b="0">
                <a:solidFill>
                  <a:srgbClr val="333333"/>
                </a:solidFill>
                <a:latin typeface="Arial"/>
              </a:rPr>
              <a:t>Step 4: correct Experian, Equifax, TransUnion, and Innovis when the report data is inaccurate.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503920" y="1645920"/>
            <a:ext cx="2560320" cy="1280160"/>
          </a:xfrm>
          <a:prstGeom prst="roundRect">
            <a:avLst/>
          </a:prstGeom>
          <a:solidFill>
            <a:srgbClr val="FFFFFF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32520" y="1965960"/>
            <a:ext cx="2103120" cy="41148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3200" b="1">
                <a:solidFill>
                  <a:srgbClr val="0B6B3A"/>
                </a:solidFill>
                <a:latin typeface="Arial"/>
              </a:rPr>
              <a:t>Step 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437376"/>
            <a:ext cx="10972800" cy="22860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800" b="0">
                <a:solidFill>
                  <a:srgbClr val="646464"/>
                </a:solidFill>
                <a:latin typeface="Arial"/>
              </a:rPr>
              <a:t>Real Results Consumer &amp; Business Resource Center • Step 4 Training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B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D9A441"/>
          </a:solidFill>
          <a:ln>
            <a:solidFill>
              <a:srgbClr val="D9A44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475488"/>
            <a:ext cx="10789920" cy="45720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2500" b="1">
                <a:solidFill>
                  <a:srgbClr val="143421"/>
                </a:solidFill>
                <a:latin typeface="Arial"/>
              </a:rPr>
              <a:t>The Purpose of Step 4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024128"/>
            <a:ext cx="11155680" cy="22860"/>
          </a:xfrm>
          <a:prstGeom prst="rect">
            <a:avLst/>
          </a:prstGeom>
          <a:solidFill>
            <a:srgbClr val="D9A441"/>
          </a:solidFill>
          <a:ln>
            <a:solidFill>
              <a:srgbClr val="D9A44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6437376"/>
            <a:ext cx="10972800" cy="22860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800" b="0">
                <a:solidFill>
                  <a:srgbClr val="646464"/>
                </a:solidFill>
                <a:latin typeface="Arial"/>
              </a:rPr>
              <a:t>Real Results Consumer &amp; Business Resource Center • Step 4 Training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444752"/>
            <a:ext cx="310896" cy="310896"/>
          </a:xfrm>
          <a:prstGeom prst="ellipse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6092" y="1504188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1417320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Move from reading the report to correcting the bureau file.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103120"/>
            <a:ext cx="310896" cy="310896"/>
          </a:xfrm>
          <a:prstGeom prst="ellipse">
            <a:avLst/>
          </a:prstGeom>
          <a:solidFill>
            <a:srgbClr val="1F4E78"/>
          </a:solidFill>
          <a:ln>
            <a:solidFill>
              <a:srgbClr val="1F4E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6092" y="2162556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" y="2075688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Use the exact account name, account number, balance, status, dates, and bureau reporting.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2761488"/>
            <a:ext cx="310896" cy="310896"/>
          </a:xfrm>
          <a:prstGeom prst="ellipse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6092" y="2820924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" y="2734056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Attach proof of identity and proof of address when required.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3419856"/>
            <a:ext cx="310896" cy="310896"/>
          </a:xfrm>
          <a:prstGeom prst="ellipse">
            <a:avLst/>
          </a:prstGeom>
          <a:solidFill>
            <a:srgbClr val="1F4E78"/>
          </a:solidFill>
          <a:ln>
            <a:solidFill>
              <a:srgbClr val="1F4E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6092" y="3479292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43000" y="3392424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Send through certified mail, online portal, or both when needed.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4078224"/>
            <a:ext cx="310896" cy="310896"/>
          </a:xfrm>
          <a:prstGeom prst="ellipse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6092" y="4137659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43000" y="4050791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Track every date, tracking number, response, update, deletion, or reinsertion.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B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D9A441"/>
          </a:solidFill>
          <a:ln>
            <a:solidFill>
              <a:srgbClr val="D9A44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475488"/>
            <a:ext cx="10789920" cy="45720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2500" b="1">
                <a:solidFill>
                  <a:srgbClr val="143421"/>
                </a:solidFill>
                <a:latin typeface="Arial"/>
              </a:rPr>
              <a:t>Law Basis: Reasonable Reinvestigation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024128"/>
            <a:ext cx="11155680" cy="22860"/>
          </a:xfrm>
          <a:prstGeom prst="rect">
            <a:avLst/>
          </a:prstGeom>
          <a:solidFill>
            <a:srgbClr val="D9A441"/>
          </a:solidFill>
          <a:ln>
            <a:solidFill>
              <a:srgbClr val="D9A44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6437376"/>
            <a:ext cx="10972800" cy="22860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800" b="0">
                <a:solidFill>
                  <a:srgbClr val="646464"/>
                </a:solidFill>
                <a:latin typeface="Arial"/>
              </a:rPr>
              <a:t>Real Results Consumer &amp; Business Resource Center • Step 4 Training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444752"/>
            <a:ext cx="310896" cy="310896"/>
          </a:xfrm>
          <a:prstGeom prst="ellipse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6092" y="1504188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1417320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FCRA 15 U.S.C. § 1681i: credit reporting agencies must conduct a reasonable reinvestigation when you dispute completeness or accuracy.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103120"/>
            <a:ext cx="310896" cy="310896"/>
          </a:xfrm>
          <a:prstGeom prst="ellipse">
            <a:avLst/>
          </a:prstGeom>
          <a:solidFill>
            <a:srgbClr val="1F4E78"/>
          </a:solidFill>
          <a:ln>
            <a:solidFill>
              <a:srgbClr val="1F4E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6092" y="2162556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" y="2075688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The bureau must review relevant information you provide.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2761488"/>
            <a:ext cx="310896" cy="310896"/>
          </a:xfrm>
          <a:prstGeom prst="ellipse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6092" y="2820924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" y="2734056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Information that is inaccurate, incomplete, or cannot be verified must be deleted or modified.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3419856"/>
            <a:ext cx="310896" cy="310896"/>
          </a:xfrm>
          <a:prstGeom prst="ellipse">
            <a:avLst/>
          </a:prstGeom>
          <a:solidFill>
            <a:srgbClr val="1F4E78"/>
          </a:solidFill>
          <a:ln>
            <a:solidFill>
              <a:srgbClr val="1F4E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6092" y="3479292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43000" y="3392424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If deleted information is reinserted, the law has notice and certification requirements.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4078224"/>
            <a:ext cx="310896" cy="310896"/>
          </a:xfrm>
          <a:prstGeom prst="ellipse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6092" y="4137659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43000" y="4050791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Ask for the results and the description of the procedure used to verify the item.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B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D9A441"/>
          </a:solidFill>
          <a:ln>
            <a:solidFill>
              <a:srgbClr val="D9A44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475488"/>
            <a:ext cx="10789920" cy="45720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2500" b="1">
                <a:solidFill>
                  <a:srgbClr val="143421"/>
                </a:solidFill>
                <a:latin typeface="Arial"/>
              </a:rPr>
              <a:t>What Goes Into the Bureau Packet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024128"/>
            <a:ext cx="11155680" cy="22860"/>
          </a:xfrm>
          <a:prstGeom prst="rect">
            <a:avLst/>
          </a:prstGeom>
          <a:solidFill>
            <a:srgbClr val="D9A441"/>
          </a:solidFill>
          <a:ln>
            <a:solidFill>
              <a:srgbClr val="D9A44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6437376"/>
            <a:ext cx="10972800" cy="22860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800" b="0">
                <a:solidFill>
                  <a:srgbClr val="646464"/>
                </a:solidFill>
                <a:latin typeface="Arial"/>
              </a:rPr>
              <a:t>Real Results Consumer &amp; Business Resource Center • Step 4 Training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1417320"/>
            <a:ext cx="3474720" cy="1325880"/>
          </a:xfrm>
          <a:prstGeom prst="roundRect">
            <a:avLst/>
          </a:prstGeom>
          <a:solidFill>
            <a:srgbClr val="FFFFFF"/>
          </a:solidFill>
          <a:ln>
            <a:solidFill>
              <a:srgbClr val="E6F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04671" y="1563624"/>
            <a:ext cx="3145536" cy="32004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500" b="1">
                <a:solidFill>
                  <a:srgbClr val="0B6B3A"/>
                </a:solidFill>
                <a:latin typeface="Arial"/>
              </a:rPr>
              <a:t>Identity proof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4671" y="1947672"/>
            <a:ext cx="3145536" cy="667512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150" b="0">
                <a:solidFill>
                  <a:srgbClr val="323232"/>
                </a:solidFill>
                <a:latin typeface="Arial"/>
              </a:rPr>
              <a:t>Driver’s license or government ID. Send copies, not originals. Redact unnecessary document numbers where appropriate.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43400" y="1417320"/>
            <a:ext cx="3474720" cy="1325880"/>
          </a:xfrm>
          <a:prstGeom prst="roundRect">
            <a:avLst/>
          </a:prstGeom>
          <a:solidFill>
            <a:srgbClr val="FFFFFF"/>
          </a:solidFill>
          <a:ln>
            <a:solidFill>
              <a:srgbClr val="E6F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07992" y="1563624"/>
            <a:ext cx="3145536" cy="32004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500" b="1">
                <a:solidFill>
                  <a:srgbClr val="1F4E78"/>
                </a:solidFill>
                <a:latin typeface="Arial"/>
              </a:rPr>
              <a:t>Address proof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07992" y="1947672"/>
            <a:ext cx="3145536" cy="667512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150" b="0">
                <a:solidFill>
                  <a:srgbClr val="323232"/>
                </a:solidFill>
                <a:latin typeface="Arial"/>
              </a:rPr>
              <a:t>Utility bill, bank statement, insurance bill, lease, official mail, or other proof matching the chosen correspondence address.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46720" y="1417320"/>
            <a:ext cx="3474720" cy="1325880"/>
          </a:xfrm>
          <a:prstGeom prst="roundRect">
            <a:avLst/>
          </a:prstGeom>
          <a:solidFill>
            <a:srgbClr val="FFFFFF"/>
          </a:solidFill>
          <a:ln>
            <a:solidFill>
              <a:srgbClr val="E6F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11312" y="1563624"/>
            <a:ext cx="3145536" cy="32004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500" b="1">
                <a:solidFill>
                  <a:srgbClr val="D9A441"/>
                </a:solidFill>
                <a:latin typeface="Arial"/>
              </a:rPr>
              <a:t>Dispute letter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11312" y="1947672"/>
            <a:ext cx="3145536" cy="667512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150" b="0">
                <a:solidFill>
                  <a:srgbClr val="323232"/>
                </a:solidFill>
                <a:latin typeface="Arial"/>
              </a:rPr>
              <a:t>One letter per bureau naming the inaccurate data and requesting correction or deletion under the FCRA.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40080" y="3154680"/>
            <a:ext cx="3474720" cy="1325880"/>
          </a:xfrm>
          <a:prstGeom prst="roundRect">
            <a:avLst/>
          </a:prstGeom>
          <a:solidFill>
            <a:srgbClr val="FFFFFF"/>
          </a:solidFill>
          <a:ln>
            <a:solidFill>
              <a:srgbClr val="E6F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04671" y="3300984"/>
            <a:ext cx="3145536" cy="32004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500" b="1">
                <a:solidFill>
                  <a:srgbClr val="0B6B3A"/>
                </a:solidFill>
                <a:latin typeface="Arial"/>
              </a:rPr>
              <a:t>Report pages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4671" y="3685032"/>
            <a:ext cx="3145536" cy="667512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150" b="0">
                <a:solidFill>
                  <a:srgbClr val="323232"/>
                </a:solidFill>
                <a:latin typeface="Arial"/>
              </a:rPr>
              <a:t>Attach only the report pages needed to prove the bureau’s reporting. Do not overload the packet.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343400" y="3154680"/>
            <a:ext cx="3474720" cy="1325880"/>
          </a:xfrm>
          <a:prstGeom prst="roundRect">
            <a:avLst/>
          </a:prstGeom>
          <a:solidFill>
            <a:srgbClr val="FFFFFF"/>
          </a:solidFill>
          <a:ln>
            <a:solidFill>
              <a:srgbClr val="E6F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507992" y="3300984"/>
            <a:ext cx="3145536" cy="32004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500" b="1">
                <a:solidFill>
                  <a:srgbClr val="1F4E78"/>
                </a:solidFill>
                <a:latin typeface="Arial"/>
              </a:rPr>
              <a:t>Evidence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07992" y="3685032"/>
            <a:ext cx="3145536" cy="667512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150" b="0">
                <a:solidFill>
                  <a:srgbClr val="323232"/>
                </a:solidFill>
                <a:latin typeface="Arial"/>
              </a:rPr>
              <a:t>Transaction schedules, creditor response, CFPB confirmation, identity theft report, billing records, or other proof.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046720" y="3154680"/>
            <a:ext cx="3474720" cy="1325880"/>
          </a:xfrm>
          <a:prstGeom prst="roundRect">
            <a:avLst/>
          </a:prstGeom>
          <a:solidFill>
            <a:srgbClr val="FFFFFF"/>
          </a:solidFill>
          <a:ln>
            <a:solidFill>
              <a:srgbClr val="E6F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211312" y="3300984"/>
            <a:ext cx="3145536" cy="32004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500" b="1">
                <a:solidFill>
                  <a:srgbClr val="D9A441"/>
                </a:solidFill>
                <a:latin typeface="Arial"/>
              </a:rPr>
              <a:t>Tracking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11312" y="3685032"/>
            <a:ext cx="3145536" cy="667512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150" b="0">
                <a:solidFill>
                  <a:srgbClr val="323232"/>
                </a:solidFill>
                <a:latin typeface="Arial"/>
              </a:rPr>
              <a:t>Certified-mail receipt, delivery proof, portal confirmation, response deadline, and final result.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B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D9A441"/>
          </a:solidFill>
          <a:ln>
            <a:solidFill>
              <a:srgbClr val="D9A44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475488"/>
            <a:ext cx="10789920" cy="45720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2500" b="1">
                <a:solidFill>
                  <a:srgbClr val="143421"/>
                </a:solidFill>
                <a:latin typeface="Arial"/>
              </a:rPr>
              <a:t>How to Write the Bureau Dispute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024128"/>
            <a:ext cx="11155680" cy="22860"/>
          </a:xfrm>
          <a:prstGeom prst="rect">
            <a:avLst/>
          </a:prstGeom>
          <a:solidFill>
            <a:srgbClr val="D9A441"/>
          </a:solidFill>
          <a:ln>
            <a:solidFill>
              <a:srgbClr val="D9A44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6437376"/>
            <a:ext cx="10972800" cy="22860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800" b="0">
                <a:solidFill>
                  <a:srgbClr val="646464"/>
                </a:solidFill>
                <a:latin typeface="Arial"/>
              </a:rPr>
              <a:t>Real Results Consumer &amp; Business Resource Center • Step 4 Training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444752"/>
            <a:ext cx="310896" cy="310896"/>
          </a:xfrm>
          <a:prstGeom prst="ellipse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6092" y="1504188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1417320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Start with the bureau name and current mailing address.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103120"/>
            <a:ext cx="310896" cy="310896"/>
          </a:xfrm>
          <a:prstGeom prst="ellipse">
            <a:avLst/>
          </a:prstGeom>
          <a:solidFill>
            <a:srgbClr val="1F4E78"/>
          </a:solidFill>
          <a:ln>
            <a:solidFill>
              <a:srgbClr val="1F4E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6092" y="2162556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" y="2075688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List the consumer’s correct name and mailing address.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2761488"/>
            <a:ext cx="310896" cy="310896"/>
          </a:xfrm>
          <a:prstGeom prst="ellipse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6092" y="2820924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" y="2734056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Identify each disputed account exactly as the bureau reports it.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3419856"/>
            <a:ext cx="310896" cy="310896"/>
          </a:xfrm>
          <a:prstGeom prst="ellipse">
            <a:avLst/>
          </a:prstGeom>
          <a:solidFill>
            <a:srgbClr val="1F4E78"/>
          </a:solidFill>
          <a:ln>
            <a:solidFill>
              <a:srgbClr val="1F4E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6092" y="3479292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43000" y="3392424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State what is inaccurate, incomplete, misleading, fraudulent, or unverifiable.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4078224"/>
            <a:ext cx="310896" cy="310896"/>
          </a:xfrm>
          <a:prstGeom prst="ellipse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6092" y="4137659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43000" y="4050791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Request deletion or correction, not just “update.”</a:t>
            </a:r>
          </a:p>
        </p:txBody>
      </p:sp>
      <p:sp>
        <p:nvSpPr>
          <p:cNvPr id="22" name="Oval 21"/>
          <p:cNvSpPr/>
          <p:nvPr/>
        </p:nvSpPr>
        <p:spPr>
          <a:xfrm>
            <a:off x="731520" y="4736592"/>
            <a:ext cx="310896" cy="310896"/>
          </a:xfrm>
          <a:prstGeom prst="ellipse">
            <a:avLst/>
          </a:prstGeom>
          <a:solidFill>
            <a:srgbClr val="1F4E78"/>
          </a:solidFill>
          <a:ln>
            <a:solidFill>
              <a:srgbClr val="1F4E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36092" y="4796027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43000" y="4709159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Request an updated report and procedure description.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B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D9A441"/>
          </a:solidFill>
          <a:ln>
            <a:solidFill>
              <a:srgbClr val="D9A44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475488"/>
            <a:ext cx="10789920" cy="45720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2500" b="1">
                <a:solidFill>
                  <a:srgbClr val="143421"/>
                </a:solidFill>
                <a:latin typeface="Arial"/>
              </a:rPr>
              <a:t>Line-by-Line Account Review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024128"/>
            <a:ext cx="11155680" cy="22860"/>
          </a:xfrm>
          <a:prstGeom prst="rect">
            <a:avLst/>
          </a:prstGeom>
          <a:solidFill>
            <a:srgbClr val="D9A441"/>
          </a:solidFill>
          <a:ln>
            <a:solidFill>
              <a:srgbClr val="D9A44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6437376"/>
            <a:ext cx="10972800" cy="22860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800" b="0">
                <a:solidFill>
                  <a:srgbClr val="646464"/>
                </a:solidFill>
                <a:latin typeface="Arial"/>
              </a:rPr>
              <a:t>Real Results Consumer &amp; Business Resource Center • Step 4 Training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1325880"/>
            <a:ext cx="3429000" cy="1234440"/>
          </a:xfrm>
          <a:prstGeom prst="roundRect">
            <a:avLst/>
          </a:prstGeom>
          <a:solidFill>
            <a:srgbClr val="FFFFFF"/>
          </a:solidFill>
          <a:ln>
            <a:solidFill>
              <a:srgbClr val="E6F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96112" y="1472184"/>
            <a:ext cx="3099816" cy="32004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500" b="1">
                <a:solidFill>
                  <a:srgbClr val="0B6B3A"/>
                </a:solidFill>
                <a:latin typeface="Arial"/>
              </a:rPr>
              <a:t>Account name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6112" y="1856231"/>
            <a:ext cx="3099816" cy="576072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150" b="0">
                <a:solidFill>
                  <a:srgbClr val="323232"/>
                </a:solidFill>
                <a:latin typeface="Arial"/>
              </a:rPr>
              <a:t>Does the furnisher name match across Experian, Equifax, and TransUnion?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89120" y="1325880"/>
            <a:ext cx="3429000" cy="1234440"/>
          </a:xfrm>
          <a:prstGeom prst="roundRect">
            <a:avLst/>
          </a:prstGeom>
          <a:solidFill>
            <a:srgbClr val="FFFFFF"/>
          </a:solidFill>
          <a:ln>
            <a:solidFill>
              <a:srgbClr val="E6F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53712" y="1472184"/>
            <a:ext cx="3099816" cy="32004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500" b="1">
                <a:solidFill>
                  <a:srgbClr val="1F4E78"/>
                </a:solidFill>
                <a:latin typeface="Arial"/>
              </a:rPr>
              <a:t>Account number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53712" y="1856231"/>
            <a:ext cx="3099816" cy="576072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150" b="0">
                <a:solidFill>
                  <a:srgbClr val="323232"/>
                </a:solidFill>
                <a:latin typeface="Arial"/>
              </a:rPr>
              <a:t>Do account numbers or masked endings match the statements and creditor response?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46720" y="1325880"/>
            <a:ext cx="3429000" cy="1234440"/>
          </a:xfrm>
          <a:prstGeom prst="roundRect">
            <a:avLst/>
          </a:prstGeom>
          <a:solidFill>
            <a:srgbClr val="FFFFFF"/>
          </a:solidFill>
          <a:ln>
            <a:solidFill>
              <a:srgbClr val="E6F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11312" y="1472184"/>
            <a:ext cx="3099816" cy="32004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500" b="1">
                <a:solidFill>
                  <a:srgbClr val="0B6B3A"/>
                </a:solidFill>
                <a:latin typeface="Arial"/>
              </a:rPr>
              <a:t>Date opened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11312" y="1856231"/>
            <a:ext cx="3099816" cy="576072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150" b="0">
                <a:solidFill>
                  <a:srgbClr val="323232"/>
                </a:solidFill>
                <a:latin typeface="Arial"/>
              </a:rPr>
              <a:t>Does every bureau report the same open date?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2880360"/>
            <a:ext cx="3429000" cy="1234440"/>
          </a:xfrm>
          <a:prstGeom prst="roundRect">
            <a:avLst/>
          </a:prstGeom>
          <a:solidFill>
            <a:srgbClr val="FFFFFF"/>
          </a:solidFill>
          <a:ln>
            <a:solidFill>
              <a:srgbClr val="E6F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96112" y="3026664"/>
            <a:ext cx="3099816" cy="32004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500" b="1">
                <a:solidFill>
                  <a:srgbClr val="0B6B3A"/>
                </a:solidFill>
                <a:latin typeface="Arial"/>
              </a:rPr>
              <a:t>Balance / past due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96112" y="3410712"/>
            <a:ext cx="3099816" cy="576072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150" b="0">
                <a:solidFill>
                  <a:srgbClr val="323232"/>
                </a:solidFill>
                <a:latin typeface="Arial"/>
              </a:rPr>
              <a:t>Do balances, written-off amounts, and past-due amounts reconcile?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389120" y="2880360"/>
            <a:ext cx="3429000" cy="1234440"/>
          </a:xfrm>
          <a:prstGeom prst="roundRect">
            <a:avLst/>
          </a:prstGeom>
          <a:solidFill>
            <a:srgbClr val="FFFFFF"/>
          </a:solidFill>
          <a:ln>
            <a:solidFill>
              <a:srgbClr val="E6F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553712" y="3026664"/>
            <a:ext cx="3099816" cy="32004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500" b="1">
                <a:solidFill>
                  <a:srgbClr val="1F4E78"/>
                </a:solidFill>
                <a:latin typeface="Arial"/>
              </a:rPr>
              <a:t>Status history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53712" y="3410712"/>
            <a:ext cx="3099816" cy="576072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150" b="0">
                <a:solidFill>
                  <a:srgbClr val="323232"/>
                </a:solidFill>
                <a:latin typeface="Arial"/>
              </a:rPr>
              <a:t>Late, collection, charge-off, closed, transferred: is it accurate and supported?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046720" y="2880360"/>
            <a:ext cx="3429000" cy="1234440"/>
          </a:xfrm>
          <a:prstGeom prst="roundRect">
            <a:avLst/>
          </a:prstGeom>
          <a:solidFill>
            <a:srgbClr val="FFFFFF"/>
          </a:solidFill>
          <a:ln>
            <a:solidFill>
              <a:srgbClr val="E6F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211312" y="3026664"/>
            <a:ext cx="3099816" cy="32004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500" b="1">
                <a:solidFill>
                  <a:srgbClr val="0B6B3A"/>
                </a:solidFill>
                <a:latin typeface="Arial"/>
              </a:rPr>
              <a:t>Remarks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11312" y="3410712"/>
            <a:ext cx="3099816" cy="576072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150" b="0">
                <a:solidFill>
                  <a:srgbClr val="323232"/>
                </a:solidFill>
                <a:latin typeface="Arial"/>
              </a:rPr>
              <a:t>Do remarks mislead, duplicate, re-age, or hide a dispute?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60120" y="5138928"/>
            <a:ext cx="10241280" cy="438912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2100" b="1">
                <a:solidFill>
                  <a:srgbClr val="0B6B3A"/>
                </a:solidFill>
                <a:latin typeface="Arial"/>
              </a:rPr>
              <a:t>Rule of the step: every field must be maximized for accuracy, completeness, and verifiability.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B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D9A441"/>
          </a:solidFill>
          <a:ln>
            <a:solidFill>
              <a:srgbClr val="D9A44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475488"/>
            <a:ext cx="10789920" cy="45720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2500" b="1">
                <a:solidFill>
                  <a:srgbClr val="143421"/>
                </a:solidFill>
                <a:latin typeface="Arial"/>
              </a:rPr>
              <a:t>The Three Main Bureau Letters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024128"/>
            <a:ext cx="11155680" cy="22860"/>
          </a:xfrm>
          <a:prstGeom prst="rect">
            <a:avLst/>
          </a:prstGeom>
          <a:solidFill>
            <a:srgbClr val="D9A441"/>
          </a:solidFill>
          <a:ln>
            <a:solidFill>
              <a:srgbClr val="D9A44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6437376"/>
            <a:ext cx="10972800" cy="22860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800" b="0">
                <a:solidFill>
                  <a:srgbClr val="646464"/>
                </a:solidFill>
                <a:latin typeface="Arial"/>
              </a:rPr>
              <a:t>Real Results Consumer &amp; Business Resource Center • Step 4 Training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444752"/>
            <a:ext cx="310896" cy="310896"/>
          </a:xfrm>
          <a:prstGeom prst="ellipse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6092" y="1504188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1417320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Experian: send to its dispute-mail address or upload through the Experian dispute portal.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103120"/>
            <a:ext cx="310896" cy="310896"/>
          </a:xfrm>
          <a:prstGeom prst="ellipse">
            <a:avLst/>
          </a:prstGeom>
          <a:solidFill>
            <a:srgbClr val="1F4E78"/>
          </a:solidFill>
          <a:ln>
            <a:solidFill>
              <a:srgbClr val="1F4E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6092" y="2162556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" y="2075688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Equifax: send to the current Equifax dispute address or submit through its online dispute process.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2761488"/>
            <a:ext cx="310896" cy="310896"/>
          </a:xfrm>
          <a:prstGeom prst="ellipse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6092" y="2820924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" y="2734056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TransUnion: send to TransUnion Consumer Solutions or use the online dispute system.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3419856"/>
            <a:ext cx="310896" cy="310896"/>
          </a:xfrm>
          <a:prstGeom prst="ellipse">
            <a:avLst/>
          </a:prstGeom>
          <a:solidFill>
            <a:srgbClr val="1F4E78"/>
          </a:solidFill>
          <a:ln>
            <a:solidFill>
              <a:srgbClr val="1F4E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6092" y="3479292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43000" y="3392424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Innovis: use the Innovis dispute process when the item appears on an Innovis report.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4078224"/>
            <a:ext cx="310896" cy="310896"/>
          </a:xfrm>
          <a:prstGeom prst="ellipse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6092" y="4137659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43000" y="4050791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Use the bureau’s exact current reporting data in each letter.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B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D9A441"/>
          </a:solidFill>
          <a:ln>
            <a:solidFill>
              <a:srgbClr val="D9A44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475488"/>
            <a:ext cx="10789920" cy="45720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2500" b="1">
                <a:solidFill>
                  <a:srgbClr val="143421"/>
                </a:solidFill>
                <a:latin typeface="Arial"/>
              </a:rPr>
              <a:t>Website Tab: Step 4 Workflow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024128"/>
            <a:ext cx="11155680" cy="22860"/>
          </a:xfrm>
          <a:prstGeom prst="rect">
            <a:avLst/>
          </a:prstGeom>
          <a:solidFill>
            <a:srgbClr val="D9A441"/>
          </a:solidFill>
          <a:ln>
            <a:solidFill>
              <a:srgbClr val="D9A44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6437376"/>
            <a:ext cx="10972800" cy="22860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800" b="0">
                <a:solidFill>
                  <a:srgbClr val="646464"/>
                </a:solidFill>
                <a:latin typeface="Arial"/>
              </a:rPr>
              <a:t>Real Results Consumer &amp; Business Resource Center • Step 4 Training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444752"/>
            <a:ext cx="310896" cy="310896"/>
          </a:xfrm>
          <a:prstGeom prst="ellipse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6092" y="1504188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1417320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Upload or select the report pages for the bureau.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103120"/>
            <a:ext cx="310896" cy="310896"/>
          </a:xfrm>
          <a:prstGeom prst="ellipse">
            <a:avLst/>
          </a:prstGeom>
          <a:solidFill>
            <a:srgbClr val="1F4E78"/>
          </a:solidFill>
          <a:ln>
            <a:solidFill>
              <a:srgbClr val="1F4E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6092" y="2162556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" y="2075688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Choose the disputed account from the report reader.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2761488"/>
            <a:ext cx="310896" cy="310896"/>
          </a:xfrm>
          <a:prstGeom prst="ellipse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6092" y="2820924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" y="2734056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Select the issue: balance, status, date, payment history, identity theft, duplicate, reinsertion, or unverifiable.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3419856"/>
            <a:ext cx="310896" cy="310896"/>
          </a:xfrm>
          <a:prstGeom prst="ellipse">
            <a:avLst/>
          </a:prstGeom>
          <a:solidFill>
            <a:srgbClr val="1F4E78"/>
          </a:solidFill>
          <a:ln>
            <a:solidFill>
              <a:srgbClr val="1F4E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6092" y="3479292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43000" y="3392424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AI drafts the bureau-specific letter with the correct law and evidence list.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4078224"/>
            <a:ext cx="310896" cy="310896"/>
          </a:xfrm>
          <a:prstGeom prst="ellipse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6092" y="4137659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43000" y="4050791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User chooses download, certified mail, or online portal submission.</a:t>
            </a:r>
          </a:p>
        </p:txBody>
      </p:sp>
      <p:sp>
        <p:nvSpPr>
          <p:cNvPr id="22" name="Oval 21"/>
          <p:cNvSpPr/>
          <p:nvPr/>
        </p:nvSpPr>
        <p:spPr>
          <a:xfrm>
            <a:off x="731520" y="4736592"/>
            <a:ext cx="310896" cy="310896"/>
          </a:xfrm>
          <a:prstGeom prst="ellipse">
            <a:avLst/>
          </a:prstGeom>
          <a:solidFill>
            <a:srgbClr val="1F4E78"/>
          </a:solidFill>
          <a:ln>
            <a:solidFill>
              <a:srgbClr val="1F4E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36092" y="4796027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43000" y="4709159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Tracker saves the date, tracking number, response deadline, and result.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B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D9A441"/>
          </a:solidFill>
          <a:ln>
            <a:solidFill>
              <a:srgbClr val="D9A44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475488"/>
            <a:ext cx="10789920" cy="45720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2500" b="1">
                <a:solidFill>
                  <a:srgbClr val="143421"/>
                </a:solidFill>
                <a:latin typeface="Arial"/>
              </a:rPr>
              <a:t>Speaker Close: What We Teach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024128"/>
            <a:ext cx="11155680" cy="22860"/>
          </a:xfrm>
          <a:prstGeom prst="rect">
            <a:avLst/>
          </a:prstGeom>
          <a:solidFill>
            <a:srgbClr val="D9A441"/>
          </a:solidFill>
          <a:ln>
            <a:solidFill>
              <a:srgbClr val="D9A44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6437376"/>
            <a:ext cx="10972800" cy="22860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800" b="0">
                <a:solidFill>
                  <a:srgbClr val="646464"/>
                </a:solidFill>
                <a:latin typeface="Arial"/>
              </a:rPr>
              <a:t>Real Results Consumer &amp; Business Resource Center • Step 4 Training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444752"/>
            <a:ext cx="310896" cy="310896"/>
          </a:xfrm>
          <a:prstGeom prst="ellipse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6092" y="1504188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1417320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Do not argue emotionally. Organize the evidence.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103120"/>
            <a:ext cx="310896" cy="310896"/>
          </a:xfrm>
          <a:prstGeom prst="ellipse">
            <a:avLst/>
          </a:prstGeom>
          <a:solidFill>
            <a:srgbClr val="1F4E78"/>
          </a:solidFill>
          <a:ln>
            <a:solidFill>
              <a:srgbClr val="1F4E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6092" y="2162556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" y="2075688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Do not send the wrong account number. Use the bureau’s exact reporting.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2761488"/>
            <a:ext cx="310896" cy="310896"/>
          </a:xfrm>
          <a:prstGeom prst="ellipse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6092" y="2820924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" y="2734056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Do not make one generic letter for all bureaus when the reporting is different.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3419856"/>
            <a:ext cx="310896" cy="310896"/>
          </a:xfrm>
          <a:prstGeom prst="ellipse">
            <a:avLst/>
          </a:prstGeom>
          <a:solidFill>
            <a:srgbClr val="1F4E78"/>
          </a:solidFill>
          <a:ln>
            <a:solidFill>
              <a:srgbClr val="1F4E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6092" y="3479292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43000" y="3392424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A strong dispute is specific, documented, trackable, and truthful.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4078224"/>
            <a:ext cx="310896" cy="310896"/>
          </a:xfrm>
          <a:prstGeom prst="ellipse">
            <a:avLst/>
          </a:prstGeom>
          <a:solidFill>
            <a:srgbClr val="0B6B3A"/>
          </a:solidFill>
          <a:ln>
            <a:solidFill>
              <a:srgbClr val="0B6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6092" y="4137659"/>
            <a:ext cx="301752" cy="128016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Arial"/>
              </a:rPr>
              <a:t>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43000" y="4050791"/>
            <a:ext cx="10424160" cy="502920"/>
          </a:xfrm>
          <a:prstGeom prst="rect">
            <a:avLst/>
          </a:prstGeom>
          <a:noFill/>
        </p:spPr>
        <p:txBody>
          <a:bodyPr wrap="none" lIns="27432" rIns="27432" tIns="18288" bIns="18288">
            <a:spAutoFit/>
          </a:bodyPr>
          <a:lstStyle/>
          <a:p>
            <a:r>
              <a:rPr sz="1600" b="0">
                <a:solidFill>
                  <a:srgbClr val="232323"/>
                </a:solidFill>
                <a:latin typeface="Arial"/>
              </a:rPr>
              <a:t>Real results come from order: report, evidence, letter, mailing, tracking, response, follow-up.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