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63B49"/>
          </a:solidFill>
          <a:ln w="12700">
            <a:solidFill>
              <a:srgbClr val="063B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28016"/>
            <a:ext cx="105156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100" b="1">
                <a:solidFill>
                  <a:srgbClr val="DCFCE7"/>
                </a:solidFill>
                <a:latin typeface="Aptos"/>
              </a:rPr>
              <a:t>STEP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7320" y="91440"/>
            <a:ext cx="9784080" cy="47548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Aptos"/>
              </a:rPr>
              <a:t>Inquiries Dispute: Permissible Purpose Track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6920" y="6473952"/>
            <a:ext cx="2148840" cy="22860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r"/>
            <a:r>
              <a:rPr sz="800" b="0">
                <a:solidFill>
                  <a:srgbClr val="475569"/>
                </a:solidFill>
                <a:latin typeface="Aptos"/>
              </a:rPr>
              <a:t>Real Results Resource Center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950976"/>
            <a:ext cx="10881360" cy="50292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800" b="1">
                <a:solidFill>
                  <a:srgbClr val="063B49"/>
                </a:solidFill>
                <a:latin typeface="Aptos"/>
              </a:rPr>
              <a:t>Step 5 turns inquiry confusion into an organized evidence table.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68680" y="1828800"/>
            <a:ext cx="1371600" cy="502920"/>
          </a:xfrm>
          <a:prstGeom prst="roundRect">
            <a:avLst/>
          </a:prstGeom>
          <a:solidFill>
            <a:srgbClr val="1D4ED8"/>
          </a:solidFill>
          <a:ln w="9525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READ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14600" y="1828800"/>
            <a:ext cx="1371600" cy="502920"/>
          </a:xfrm>
          <a:prstGeom prst="roundRect">
            <a:avLst/>
          </a:prstGeom>
          <a:solidFill>
            <a:srgbClr val="0F766E"/>
          </a:solidFill>
          <a:ln w="9525">
            <a:solidFill>
              <a:srgbClr val="0F76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SORT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60520" y="1828800"/>
            <a:ext cx="1371600" cy="502920"/>
          </a:xfrm>
          <a:prstGeom prst="roundRect">
            <a:avLst/>
          </a:prstGeom>
          <a:solidFill>
            <a:srgbClr val="F59E0B"/>
          </a:solidFill>
          <a:ln w="9525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PROVE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806440" y="1828800"/>
            <a:ext cx="1554480" cy="502920"/>
          </a:xfrm>
          <a:prstGeom prst="roundRect">
            <a:avLst/>
          </a:prstGeom>
          <a:solidFill>
            <a:srgbClr val="DC2626"/>
          </a:solidFill>
          <a:ln w="9525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DISPUTE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635240" y="1828800"/>
            <a:ext cx="1371600" cy="502920"/>
          </a:xfrm>
          <a:prstGeom prst="roundRect">
            <a:avLst/>
          </a:prstGeom>
          <a:solidFill>
            <a:srgbClr val="16A34A"/>
          </a:solidFill>
          <a:ln w="9525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TRACK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286000" y="2075688"/>
            <a:ext cx="155448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3931920" y="2075688"/>
            <a:ext cx="155448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577840" y="2075688"/>
            <a:ext cx="155448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7223759" y="2075688"/>
            <a:ext cx="338329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868680" y="2880360"/>
            <a:ext cx="3383280" cy="1280160"/>
          </a:xfrm>
          <a:prstGeom prst="roundRect">
            <a:avLst/>
          </a:prstGeom>
          <a:solidFill>
            <a:srgbClr val="DBEAFE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800" b="1">
                <a:solidFill>
                  <a:srgbClr val="063B49"/>
                </a:solidFill>
                <a:latin typeface="Aptos"/>
              </a:rPr>
              <a:t>What came from a real application or account?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434840" y="2880360"/>
            <a:ext cx="3383280" cy="1280160"/>
          </a:xfrm>
          <a:prstGeom prst="roundRect">
            <a:avLst/>
          </a:prstGeom>
          <a:solidFill>
            <a:srgbClr val="FEF3C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800" b="1">
                <a:solidFill>
                  <a:srgbClr val="111827"/>
                </a:solidFill>
                <a:latin typeface="Aptos"/>
              </a:rPr>
              <a:t>What is not attached to a positive open account?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01000" y="2880360"/>
            <a:ext cx="3383280" cy="1280160"/>
          </a:xfrm>
          <a:prstGeom prst="roundRect">
            <a:avLst/>
          </a:prstGeom>
          <a:solidFill>
            <a:srgbClr val="FEE2E2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800" b="1">
                <a:solidFill>
                  <a:srgbClr val="DC2626"/>
                </a:solidFill>
                <a:latin typeface="Aptos"/>
              </a:rPr>
              <a:t>What needs FTC, bureau, or furnisher dispute?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80" y="6428232"/>
            <a:ext cx="8961120" cy="256032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Aptos"/>
              </a:rPr>
              <a:t>Sources: FCRA permissible purposes, 15 U.S.C. §1681b; CFPB credit inquiry guidance; FTC IdentityTheft.gov.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63B49"/>
          </a:solidFill>
          <a:ln w="12700">
            <a:solidFill>
              <a:srgbClr val="063B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28016"/>
            <a:ext cx="105156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100" b="1">
                <a:solidFill>
                  <a:srgbClr val="DCFCE7"/>
                </a:solidFill>
                <a:latin typeface="Aptos"/>
              </a:rPr>
              <a:t>STEP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7320" y="91440"/>
            <a:ext cx="9784080" cy="47548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Aptos"/>
              </a:rPr>
              <a:t>Step 5 checklist: ready to generate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6920" y="6473952"/>
            <a:ext cx="2148840" cy="22860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r"/>
            <a:r>
              <a:rPr sz="800" b="0">
                <a:solidFill>
                  <a:srgbClr val="475569"/>
                </a:solidFill>
                <a:latin typeface="Aptos"/>
              </a:rPr>
              <a:t>Real Results Resource Center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097280"/>
            <a:ext cx="2926080" cy="6858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063B49"/>
                </a:solidFill>
                <a:latin typeface="Aptos"/>
              </a:rPr>
              <a:t>Inquiry list complete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26280" y="1097280"/>
            <a:ext cx="2926080" cy="6858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063B49"/>
                </a:solidFill>
                <a:latin typeface="Aptos"/>
              </a:rPr>
              <a:t>Permissible purpose reason selected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0" y="1097280"/>
            <a:ext cx="2926080" cy="6858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063B49"/>
                </a:solidFill>
                <a:latin typeface="Aptos"/>
              </a:rPr>
              <a:t>FTC report path checked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2560320"/>
            <a:ext cx="2926080" cy="685800"/>
          </a:xfrm>
          <a:prstGeom prst="roundRect">
            <a:avLst/>
          </a:prstGeom>
          <a:solidFill>
            <a:srgbClr val="DCFCE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063B49"/>
                </a:solidFill>
                <a:latin typeface="Aptos"/>
              </a:rPr>
              <a:t>Bureau letters generated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26280" y="2560320"/>
            <a:ext cx="2926080" cy="685800"/>
          </a:xfrm>
          <a:prstGeom prst="roundRect">
            <a:avLst/>
          </a:prstGeom>
          <a:solidFill>
            <a:srgbClr val="FEF3C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063B49"/>
                </a:solidFill>
                <a:latin typeface="Aptos"/>
              </a:rPr>
              <a:t>ID package attached if needed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0" y="2560320"/>
            <a:ext cx="2926080" cy="685800"/>
          </a:xfrm>
          <a:prstGeom prst="roundRect">
            <a:avLst/>
          </a:prstGeom>
          <a:solidFill>
            <a:srgbClr val="DBEAFE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063B49"/>
                </a:solidFill>
                <a:latin typeface="Aptos"/>
              </a:rPr>
              <a:t>Mail method selected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4023360"/>
            <a:ext cx="2926080" cy="685800"/>
          </a:xfrm>
          <a:prstGeom prst="roundRect">
            <a:avLst/>
          </a:prstGeom>
          <a:solidFill>
            <a:srgbClr val="FEE2E2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DC2626"/>
                </a:solidFill>
                <a:latin typeface="Aptos"/>
              </a:rPr>
              <a:t>Tracking saved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26280" y="4023360"/>
            <a:ext cx="2926080" cy="685800"/>
          </a:xfrm>
          <a:prstGeom prst="roundRect">
            <a:avLst/>
          </a:prstGeom>
          <a:solidFill>
            <a:srgbClr val="F0FDF4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063B49"/>
                </a:solidFill>
                <a:latin typeface="Aptos"/>
              </a:rPr>
              <a:t>Response deadline logged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4023360"/>
            <a:ext cx="2926080" cy="6858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063B49"/>
                </a:solidFill>
                <a:latin typeface="Aptos"/>
              </a:rPr>
              <a:t>Follow-up plan ready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1480" y="6428232"/>
            <a:ext cx="8961120" cy="256032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Aptos"/>
              </a:rPr>
              <a:t>Step 5 output: inquiry dispute letters, optional FTC report support, attachments, mail queue, and tracker.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63B49"/>
          </a:solidFill>
          <a:ln w="12700">
            <a:solidFill>
              <a:srgbClr val="063B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28016"/>
            <a:ext cx="105156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100" b="1">
                <a:solidFill>
                  <a:srgbClr val="DCFCE7"/>
                </a:solidFill>
                <a:latin typeface="Aptos"/>
              </a:rPr>
              <a:t>STEP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7320" y="91440"/>
            <a:ext cx="9784080" cy="47548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Aptos"/>
              </a:rPr>
              <a:t>Website update: Step 5 tab requirements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6920" y="6473952"/>
            <a:ext cx="2148840" cy="22860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r"/>
            <a:r>
              <a:rPr sz="800" b="0">
                <a:solidFill>
                  <a:srgbClr val="475569"/>
                </a:solidFill>
                <a:latin typeface="Aptos"/>
              </a:rPr>
              <a:t>Real Results Resource Center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005840"/>
            <a:ext cx="9601200" cy="36576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500" b="1">
                <a:solidFill>
                  <a:srgbClr val="063B49"/>
                </a:solidFill>
                <a:latin typeface="Aptos"/>
              </a:rPr>
              <a:t>Add this tab to Real Results: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600200"/>
            <a:ext cx="3931920" cy="731520"/>
          </a:xfrm>
          <a:prstGeom prst="roundRect">
            <a:avLst/>
          </a:prstGeom>
          <a:solidFill>
            <a:srgbClr val="063B49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2000" b="1">
                <a:solidFill>
                  <a:srgbClr val="FFFFFF"/>
                </a:solidFill>
                <a:latin typeface="Aptos"/>
              </a:rPr>
              <a:t>Step 5: Inquiries &amp; Permissible Purpose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77240" y="2743200"/>
            <a:ext cx="3246120" cy="1463040"/>
          </a:xfrm>
          <a:prstGeom prst="roundRect">
            <a:avLst/>
          </a:prstGeom>
          <a:solidFill>
            <a:srgbClr val="DBEAFE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500" b="0">
                <a:solidFill>
                  <a:srgbClr val="111827"/>
                </a:solidFill>
                <a:latin typeface="Aptos"/>
              </a:rPr>
              <a:t>Inputs
Credit report PDF, screenshot, voice command, copy/paste, FTC details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34840" y="2743200"/>
            <a:ext cx="3246120" cy="1463040"/>
          </a:xfrm>
          <a:prstGeom prst="roundRect">
            <a:avLst/>
          </a:prstGeom>
          <a:solidFill>
            <a:srgbClr val="F0FDF4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500" b="0">
                <a:solidFill>
                  <a:srgbClr val="111827"/>
                </a:solidFill>
                <a:latin typeface="Aptos"/>
              </a:rPr>
              <a:t>AI actions
Extract, compare, sort, select law, draft letter, build packet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092440" y="2743200"/>
            <a:ext cx="3246120" cy="1463040"/>
          </a:xfrm>
          <a:prstGeom prst="roundRect">
            <a:avLst/>
          </a:prstGeom>
          <a:solidFill>
            <a:srgbClr val="FEF3C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500" b="0">
                <a:solidFill>
                  <a:srgbClr val="111827"/>
                </a:solidFill>
                <a:latin typeface="Aptos"/>
              </a:rPr>
              <a:t>Outputs
PDF, Word, online dispute, certified mail, first class, tracker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88720" y="4846320"/>
            <a:ext cx="9784080" cy="685800"/>
          </a:xfrm>
          <a:prstGeom prst="roundRect">
            <a:avLst/>
          </a:prstGeom>
          <a:solidFill>
            <a:srgbClr val="DCFCE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800" b="1">
                <a:solidFill>
                  <a:srgbClr val="063B49"/>
                </a:solidFill>
                <a:latin typeface="Aptos"/>
              </a:rPr>
              <a:t>Teaching button: “Show me inquiries not attached to a positive open account.”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" y="6428232"/>
            <a:ext cx="8961120" cy="256032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Aptos"/>
              </a:rPr>
              <a:t>Build note: Step 5 connects back to Step 1 report reader and forward to the dispute/mail tracker.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63B49"/>
          </a:solidFill>
          <a:ln w="12700">
            <a:solidFill>
              <a:srgbClr val="063B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28016"/>
            <a:ext cx="105156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100" b="1">
                <a:solidFill>
                  <a:srgbClr val="DCFCE7"/>
                </a:solidFill>
                <a:latin typeface="Aptos"/>
              </a:rPr>
              <a:t>STEP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7320" y="91440"/>
            <a:ext cx="9784080" cy="47548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Aptos"/>
              </a:rPr>
              <a:t>Where the tab starts: Upload and read the report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6920" y="6473952"/>
            <a:ext cx="2148840" cy="22860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r"/>
            <a:r>
              <a:rPr sz="800" b="0">
                <a:solidFill>
                  <a:srgbClr val="475569"/>
                </a:solidFill>
                <a:latin typeface="Aptos"/>
              </a:rPr>
              <a:t>Real Results Resource Center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" y="1234440"/>
            <a:ext cx="2743200" cy="914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063B49"/>
                </a:solidFill>
                <a:latin typeface="Aptos"/>
              </a:rPr>
              <a:t>Upload report or screenshot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09160" y="1234440"/>
            <a:ext cx="2743200" cy="914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063B49"/>
                </a:solidFill>
                <a:latin typeface="Aptos"/>
              </a:rPr>
              <a:t>AI reads inquiry section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41080" y="1234440"/>
            <a:ext cx="2743200" cy="914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063B49"/>
                </a:solidFill>
                <a:latin typeface="Aptos"/>
              </a:rPr>
              <a:t>Display clean inquiry table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566160" y="1691640"/>
            <a:ext cx="1097280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7498079" y="1691640"/>
            <a:ext cx="1097281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822960" y="2788920"/>
            <a:ext cx="3383280" cy="1417320"/>
          </a:xfrm>
          <a:prstGeom prst="roundRect">
            <a:avLst/>
          </a:prstGeom>
          <a:solidFill>
            <a:srgbClr val="F0FDF4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600" b="0">
                <a:solidFill>
                  <a:srgbClr val="111827"/>
                </a:solidFill>
                <a:latin typeface="Aptos"/>
              </a:rPr>
              <a:t>Input options:
PDF • Screenshot • Camera photo • Copy/paste • Voice command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89120" y="2788920"/>
            <a:ext cx="3383280" cy="1417320"/>
          </a:xfrm>
          <a:prstGeom prst="roundRect">
            <a:avLst/>
          </a:prstGeom>
          <a:solidFill>
            <a:srgbClr val="DBEAFE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600" b="0">
                <a:solidFill>
                  <a:srgbClr val="111827"/>
                </a:solidFill>
                <a:latin typeface="Aptos"/>
              </a:rPr>
              <a:t>AI output:
Company • bureau • date • type • linked account • dispute path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955279" y="2788920"/>
            <a:ext cx="3383280" cy="1417320"/>
          </a:xfrm>
          <a:prstGeom prst="roundRect">
            <a:avLst/>
          </a:prstGeom>
          <a:solidFill>
            <a:srgbClr val="FEF3C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600" b="0">
                <a:solidFill>
                  <a:srgbClr val="111827"/>
                </a:solidFill>
                <a:latin typeface="Aptos"/>
              </a:rPr>
              <a:t>Mail options:
Online Certified Mail • LetterStream • First Class • Download PDF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80" y="6428232"/>
            <a:ext cx="8961120" cy="256032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Aptos"/>
              </a:rPr>
              <a:t>Website build note: Step 5 imports the inquiry section from Step 1 report reader and outputs letters + tracking.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63B49"/>
          </a:solidFill>
          <a:ln w="12700">
            <a:solidFill>
              <a:srgbClr val="063B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28016"/>
            <a:ext cx="105156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100" b="1">
                <a:solidFill>
                  <a:srgbClr val="DCFCE7"/>
                </a:solidFill>
                <a:latin typeface="Aptos"/>
              </a:rPr>
              <a:t>STEP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7320" y="91440"/>
            <a:ext cx="9784080" cy="47548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Aptos"/>
              </a:rPr>
              <a:t>Permissible Purpose: the law question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6920" y="6473952"/>
            <a:ext cx="2148840" cy="22860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r"/>
            <a:r>
              <a:rPr sz="800" b="0">
                <a:solidFill>
                  <a:srgbClr val="475569"/>
                </a:solidFill>
                <a:latin typeface="Aptos"/>
              </a:rPr>
              <a:t>Real Results Resource Center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005840"/>
            <a:ext cx="1024128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500" b="1">
                <a:solidFill>
                  <a:srgbClr val="063B49"/>
                </a:solidFill>
                <a:latin typeface="Aptos"/>
              </a:rPr>
              <a:t>Permissible purpose asks: “What opened the door?”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828800"/>
            <a:ext cx="3246120" cy="2926080"/>
          </a:xfrm>
          <a:prstGeom prst="roundRect">
            <a:avLst/>
          </a:prstGeom>
          <a:solidFill>
            <a:srgbClr val="DCFCE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600" b="0">
                <a:solidFill>
                  <a:srgbClr val="111827"/>
                </a:solidFill>
                <a:latin typeface="Aptos"/>
              </a:rPr>
              <a:t>Allowed examples
• Your written instructions
• Credit application
• Account review
• Collection of an account
• Court order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34840" y="1828800"/>
            <a:ext cx="3246120" cy="2926080"/>
          </a:xfrm>
          <a:prstGeom prst="roundRect">
            <a:avLst/>
          </a:prstGeom>
          <a:solidFill>
            <a:srgbClr val="FEF3C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600" b="0">
                <a:solidFill>
                  <a:srgbClr val="111827"/>
                </a:solidFill>
                <a:latin typeface="Aptos"/>
              </a:rPr>
              <a:t>Questionable examples
• Unknown company
• No application
• Not tied to any open account
• Repeated pulls
• Tied to disputed fraud account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092440" y="1828800"/>
            <a:ext cx="3246120" cy="2926080"/>
          </a:xfrm>
          <a:prstGeom prst="roundRect">
            <a:avLst/>
          </a:prstGeom>
          <a:solidFill>
            <a:srgbClr val="FEE2E2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DC2626"/>
                </a:solidFill>
                <a:latin typeface="Aptos"/>
              </a:rPr>
              <a:t>Dispute demand
Identify the permissible purpose, account, date, bureau, and records relied upon. Delete if unverifiable.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" y="6428232"/>
            <a:ext cx="8961120" cy="256032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Aptos"/>
              </a:rPr>
              <a:t>Law source: 15 U.S.C. §1681b lists permissible purposes for furnishing a consumer report.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63B49"/>
          </a:solidFill>
          <a:ln w="12700">
            <a:solidFill>
              <a:srgbClr val="063B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28016"/>
            <a:ext cx="105156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100" b="1">
                <a:solidFill>
                  <a:srgbClr val="DCFCE7"/>
                </a:solidFill>
                <a:latin typeface="Aptos"/>
              </a:rPr>
              <a:t>STEP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7320" y="91440"/>
            <a:ext cx="9784080" cy="47548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Aptos"/>
              </a:rPr>
              <a:t>Inquiry sorting rule: dispute what is not connected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6920" y="6473952"/>
            <a:ext cx="2148840" cy="22860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r"/>
            <a:r>
              <a:rPr sz="800" b="0">
                <a:solidFill>
                  <a:srgbClr val="475569"/>
                </a:solidFill>
                <a:latin typeface="Aptos"/>
              </a:rPr>
              <a:t>Real Results Resource Center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" y="1143000"/>
            <a:ext cx="3337560" cy="1920240"/>
          </a:xfrm>
          <a:prstGeom prst="roundRect">
            <a:avLst/>
          </a:prstGeom>
          <a:solidFill>
            <a:srgbClr val="DCFCE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800" b="1">
                <a:solidFill>
                  <a:srgbClr val="111827"/>
                </a:solidFill>
                <a:latin typeface="Aptos"/>
              </a:rPr>
              <a:t>Keep / review only
Recognized inquiry tied to an active, positive account you use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434840" y="1143000"/>
            <a:ext cx="3337560" cy="1920240"/>
          </a:xfrm>
          <a:prstGeom prst="roundRect">
            <a:avLst/>
          </a:prstGeom>
          <a:solidFill>
            <a:srgbClr val="FEF3C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800" b="1">
                <a:solidFill>
                  <a:srgbClr val="111827"/>
                </a:solidFill>
                <a:latin typeface="Aptos"/>
              </a:rPr>
              <a:t>Dispute path A
Inquiry not connected to any positive open account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92440" y="1143000"/>
            <a:ext cx="3337560" cy="1920240"/>
          </a:xfrm>
          <a:prstGeom prst="roundRect">
            <a:avLst/>
          </a:prstGeom>
          <a:solidFill>
            <a:srgbClr val="FEE2E2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800" b="1">
                <a:solidFill>
                  <a:srgbClr val="DC2626"/>
                </a:solidFill>
                <a:latin typeface="Aptos"/>
              </a:rPr>
              <a:t>Dispute path B
Inquiry connected to negative, fraudulent, identity-theft, or inaccurate account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3794760"/>
            <a:ext cx="2286000" cy="27432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800" b="1">
                <a:solidFill>
                  <a:srgbClr val="063B49"/>
                </a:solidFill>
                <a:latin typeface="Aptos"/>
              </a:rPr>
              <a:t>Sorting fields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68680" y="4343400"/>
            <a:ext cx="2148840" cy="384048"/>
          </a:xfrm>
          <a:prstGeom prst="roundRect">
            <a:avLst/>
          </a:prstGeom>
          <a:solidFill>
            <a:srgbClr val="0F766E"/>
          </a:solidFill>
          <a:ln w="9525">
            <a:solidFill>
              <a:srgbClr val="0F76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Company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57600" y="4343400"/>
            <a:ext cx="2148840" cy="384048"/>
          </a:xfrm>
          <a:prstGeom prst="roundRect">
            <a:avLst/>
          </a:prstGeom>
          <a:solidFill>
            <a:srgbClr val="0F766E"/>
          </a:solidFill>
          <a:ln w="9525">
            <a:solidFill>
              <a:srgbClr val="0F76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Bureau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46520" y="4343400"/>
            <a:ext cx="2148840" cy="384048"/>
          </a:xfrm>
          <a:prstGeom prst="roundRect">
            <a:avLst/>
          </a:prstGeom>
          <a:solidFill>
            <a:srgbClr val="0F766E"/>
          </a:solidFill>
          <a:ln w="9525">
            <a:solidFill>
              <a:srgbClr val="0F76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Date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235439" y="4343400"/>
            <a:ext cx="2148840" cy="384048"/>
          </a:xfrm>
          <a:prstGeom prst="roundRect">
            <a:avLst/>
          </a:prstGeom>
          <a:solidFill>
            <a:srgbClr val="0F766E"/>
          </a:solidFill>
          <a:ln w="9525">
            <a:solidFill>
              <a:srgbClr val="0F76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Hard/soft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68680" y="5029200"/>
            <a:ext cx="2148840" cy="384048"/>
          </a:xfrm>
          <a:prstGeom prst="roundRect">
            <a:avLst/>
          </a:prstGeom>
          <a:solidFill>
            <a:srgbClr val="1D4ED8"/>
          </a:solidFill>
          <a:ln w="9525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Linked account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57600" y="5029200"/>
            <a:ext cx="2148840" cy="384048"/>
          </a:xfrm>
          <a:prstGeom prst="roundRect">
            <a:avLst/>
          </a:prstGeom>
          <a:solidFill>
            <a:srgbClr val="1D4ED8"/>
          </a:solidFill>
          <a:ln w="9525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Open positive?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46520" y="5029200"/>
            <a:ext cx="2148840" cy="384048"/>
          </a:xfrm>
          <a:prstGeom prst="roundRect">
            <a:avLst/>
          </a:prstGeom>
          <a:solidFill>
            <a:srgbClr val="1D4ED8"/>
          </a:solidFill>
          <a:ln w="9525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Dispute reason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235439" y="5029200"/>
            <a:ext cx="2148840" cy="384048"/>
          </a:xfrm>
          <a:prstGeom prst="roundRect">
            <a:avLst/>
          </a:prstGeom>
          <a:solidFill>
            <a:srgbClr val="1D4ED8"/>
          </a:solidFill>
          <a:ln w="9525">
            <a:solidFill>
              <a:srgbClr val="1D4E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200" b="1">
                <a:solidFill>
                  <a:srgbClr val="FFFFFF"/>
                </a:solidFill>
                <a:latin typeface="Aptos"/>
              </a:rPr>
              <a:t>Next action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480" y="6428232"/>
            <a:ext cx="8961120" cy="256032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Aptos"/>
              </a:rPr>
              <a:t>Teaching point: dispute with specific facts, not generic language.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63B49"/>
          </a:solidFill>
          <a:ln w="12700">
            <a:solidFill>
              <a:srgbClr val="063B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28016"/>
            <a:ext cx="105156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100" b="1">
                <a:solidFill>
                  <a:srgbClr val="DCFCE7"/>
                </a:solidFill>
                <a:latin typeface="Aptos"/>
              </a:rPr>
              <a:t>STEP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7320" y="91440"/>
            <a:ext cx="9784080" cy="47548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Aptos"/>
              </a:rPr>
              <a:t>FTC report support: when identity theft is involved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6920" y="6473952"/>
            <a:ext cx="2148840" cy="22860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r"/>
            <a:r>
              <a:rPr sz="800" b="0">
                <a:solidFill>
                  <a:srgbClr val="475569"/>
                </a:solidFill>
                <a:latin typeface="Aptos"/>
              </a:rPr>
              <a:t>Real Results Resource Center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234440"/>
            <a:ext cx="2468880" cy="109728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063B49"/>
                </a:solidFill>
                <a:latin typeface="Aptos"/>
              </a:rPr>
              <a:t>1. Go to IdentityTheft.gov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11879" y="1234440"/>
            <a:ext cx="2468880" cy="109728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063B49"/>
                </a:solidFill>
                <a:latin typeface="Aptos"/>
              </a:rPr>
              <a:t>2. Tell what happened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234440"/>
            <a:ext cx="2468880" cy="109728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063B49"/>
                </a:solidFill>
                <a:latin typeface="Aptos"/>
              </a:rPr>
              <a:t>3. Create account + report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89720" y="1234440"/>
            <a:ext cx="2468880" cy="109728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063B49"/>
                </a:solidFill>
                <a:latin typeface="Aptos"/>
              </a:rPr>
              <a:t>4. Attach when accurate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3310128" y="1783080"/>
            <a:ext cx="274320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6099048" y="1783080"/>
            <a:ext cx="274320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8887968" y="1783080"/>
            <a:ext cx="274320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1188720" y="3063240"/>
            <a:ext cx="9829800" cy="1005840"/>
          </a:xfrm>
          <a:prstGeom prst="roundRect">
            <a:avLst/>
          </a:prstGeom>
          <a:solidFill>
            <a:srgbClr val="FEF3C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2200" b="1">
                <a:solidFill>
                  <a:srgbClr val="111827"/>
                </a:solidFill>
                <a:latin typeface="Aptos"/>
              </a:rPr>
              <a:t>Do not rush a report with wrong account numbers or wrong amounts. Accuracy comes before speed.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188720" y="4617720"/>
            <a:ext cx="9829800" cy="822960"/>
          </a:xfrm>
          <a:prstGeom prst="roundRect">
            <a:avLst/>
          </a:prstGeom>
          <a:solidFill>
            <a:srgbClr val="F0FDF4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800" b="1">
                <a:solidFill>
                  <a:srgbClr val="063B49"/>
                </a:solidFill>
                <a:latin typeface="Aptos"/>
              </a:rPr>
              <a:t>Website tab: FTC report helper, account table, personal statement, evidence upload, PDF export.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1480" y="6428232"/>
            <a:ext cx="8961120" cy="256032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Aptos"/>
              </a:rPr>
              <a:t>FTC source: IdentityTheft.gov creates an Identity Theft Report and recovery plan.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63B49"/>
          </a:solidFill>
          <a:ln w="12700">
            <a:solidFill>
              <a:srgbClr val="063B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28016"/>
            <a:ext cx="105156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100" b="1">
                <a:solidFill>
                  <a:srgbClr val="DCFCE7"/>
                </a:solidFill>
                <a:latin typeface="Aptos"/>
              </a:rPr>
              <a:t>STEP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7320" y="91440"/>
            <a:ext cx="9784080" cy="47548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Aptos"/>
              </a:rPr>
              <a:t>What the inquiry dispute letter must say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6920" y="6473952"/>
            <a:ext cx="2148840" cy="22860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r"/>
            <a:r>
              <a:rPr sz="800" b="0">
                <a:solidFill>
                  <a:srgbClr val="475569"/>
                </a:solidFill>
                <a:latin typeface="Aptos"/>
              </a:rPr>
              <a:t>Real Results Resource Center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960120"/>
            <a:ext cx="3657600" cy="36576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300" b="1">
                <a:solidFill>
                  <a:srgbClr val="063B49"/>
                </a:solidFill>
                <a:latin typeface="Aptos"/>
              </a:rPr>
              <a:t>Letter engine fields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1508760"/>
            <a:ext cx="3337560" cy="1371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500" b="0">
                <a:solidFill>
                  <a:srgbClr val="111827"/>
                </a:solidFill>
                <a:latin typeface="Aptos"/>
              </a:rPr>
              <a:t>Consumer info
Name, address, DOB, last four SSN only if needed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34840" y="1508760"/>
            <a:ext cx="3337560" cy="1371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500" b="0">
                <a:solidFill>
                  <a:srgbClr val="111827"/>
                </a:solidFill>
                <a:latin typeface="Aptos"/>
              </a:rPr>
              <a:t>Inquiry table
Company, bureau, date, type, linked account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092440" y="1508760"/>
            <a:ext cx="3337560" cy="13716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500" b="0">
                <a:solidFill>
                  <a:srgbClr val="111827"/>
                </a:solidFill>
                <a:latin typeface="Aptos"/>
              </a:rPr>
              <a:t>Legal demand
Identify permissible purpose under FCRA §1681b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77240" y="3429000"/>
            <a:ext cx="3337560" cy="1371600"/>
          </a:xfrm>
          <a:prstGeom prst="roundRect">
            <a:avLst/>
          </a:prstGeom>
          <a:solidFill>
            <a:srgbClr val="DCFCE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500" b="0">
                <a:solidFill>
                  <a:srgbClr val="111827"/>
                </a:solidFill>
                <a:latin typeface="Aptos"/>
              </a:rPr>
              <a:t>Evidence attached
Government ID, SS card, proof of address, FTC report if applicable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34840" y="3429000"/>
            <a:ext cx="3337560" cy="1371600"/>
          </a:xfrm>
          <a:prstGeom prst="roundRect">
            <a:avLst/>
          </a:prstGeom>
          <a:solidFill>
            <a:srgbClr val="FEF3C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500" b="0">
                <a:solidFill>
                  <a:srgbClr val="111827"/>
                </a:solidFill>
                <a:latin typeface="Aptos"/>
              </a:rPr>
              <a:t>Relief requested
Delete, suppress, correct, and confirm in writing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92440" y="3429000"/>
            <a:ext cx="3337560" cy="1371600"/>
          </a:xfrm>
          <a:prstGeom prst="roundRect">
            <a:avLst/>
          </a:prstGeom>
          <a:solidFill>
            <a:srgbClr val="DBEAFE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500" b="0">
                <a:solidFill>
                  <a:srgbClr val="111827"/>
                </a:solidFill>
                <a:latin typeface="Aptos"/>
              </a:rPr>
              <a:t>Mail route
Bureau online, certified mail, first class, or furnisher direct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" y="6428232"/>
            <a:ext cx="8961120" cy="256032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Aptos"/>
              </a:rPr>
              <a:t>Dispute support: CFPB says disputes should identify specific information and provide documents.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63B49"/>
          </a:solidFill>
          <a:ln w="12700">
            <a:solidFill>
              <a:srgbClr val="063B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28016"/>
            <a:ext cx="105156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100" b="1">
                <a:solidFill>
                  <a:srgbClr val="DCFCE7"/>
                </a:solidFill>
                <a:latin typeface="Aptos"/>
              </a:rPr>
              <a:t>STEP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7320" y="91440"/>
            <a:ext cx="9784080" cy="47548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Aptos"/>
              </a:rPr>
              <a:t>Bureau paths: online, phone, and mail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6920" y="6473952"/>
            <a:ext cx="2148840" cy="22860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r"/>
            <a:r>
              <a:rPr sz="800" b="0">
                <a:solidFill>
                  <a:srgbClr val="475569"/>
                </a:solidFill>
                <a:latin typeface="Aptos"/>
              </a:rPr>
              <a:t>Real Results Resource Center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234440"/>
            <a:ext cx="3063240" cy="1508760"/>
          </a:xfrm>
          <a:prstGeom prst="roundRect">
            <a:avLst/>
          </a:prstGeom>
          <a:solidFill>
            <a:srgbClr val="DBEAFE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063B49"/>
                </a:solidFill>
                <a:latin typeface="Aptos"/>
              </a:rPr>
              <a:t>Experian
Online dispute • upload docs • certified mail option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0" y="1234440"/>
            <a:ext cx="3063240" cy="1508760"/>
          </a:xfrm>
          <a:prstGeom prst="roundRect">
            <a:avLst/>
          </a:prstGeom>
          <a:solidFill>
            <a:srgbClr val="F0FDF4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063B49"/>
                </a:solidFill>
                <a:latin typeface="Aptos"/>
              </a:rPr>
              <a:t>Equifax
Online dispute • upload docs • certified mail option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321040" y="1234440"/>
            <a:ext cx="3063240" cy="1508760"/>
          </a:xfrm>
          <a:prstGeom prst="roundRect">
            <a:avLst/>
          </a:prstGeom>
          <a:solidFill>
            <a:srgbClr val="FEF3C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111827"/>
                </a:solidFill>
                <a:latin typeface="Aptos"/>
              </a:rPr>
              <a:t>TransUnion
Online dispute • upload docs • certified mail option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97280" y="3749039"/>
            <a:ext cx="4663440" cy="1143000"/>
          </a:xfrm>
          <a:prstGeom prst="roundRect">
            <a:avLst/>
          </a:prstGeom>
          <a:solidFill>
            <a:srgbClr val="FEE2E2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DC2626"/>
                </a:solidFill>
                <a:latin typeface="Aptos"/>
              </a:rPr>
              <a:t>FTC report route
Use when inquiry is tied to identity theft or unauthorized account activity.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3749039"/>
            <a:ext cx="4663440" cy="1143000"/>
          </a:xfrm>
          <a:prstGeom prst="roundRect">
            <a:avLst/>
          </a:prstGeom>
          <a:solidFill>
            <a:srgbClr val="DCFCE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700" b="1">
                <a:solidFill>
                  <a:srgbClr val="063B49"/>
                </a:solidFill>
                <a:latin typeface="Aptos"/>
              </a:rPr>
              <a:t>Mail output
Generate PDF • Word • copy/paste • Online Certified Mail • LetterStream • First Class option.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" y="6428232"/>
            <a:ext cx="8961120" cy="256032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Aptos"/>
              </a:rPr>
              <a:t>CFPB sources define hard vs soft inquiries and provide credit-report dispute guidance.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63B49"/>
          </a:solidFill>
          <a:ln w="12700">
            <a:solidFill>
              <a:srgbClr val="063B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28016"/>
            <a:ext cx="105156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100" b="1">
                <a:solidFill>
                  <a:srgbClr val="DCFCE7"/>
                </a:solidFill>
                <a:latin typeface="Aptos"/>
              </a:rPr>
              <a:t>STEP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7320" y="91440"/>
            <a:ext cx="9784080" cy="47548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Aptos"/>
              </a:rPr>
              <a:t>Website tab design: one simple command center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6920" y="6473952"/>
            <a:ext cx="2148840" cy="22860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r"/>
            <a:r>
              <a:rPr sz="800" b="0">
                <a:solidFill>
                  <a:srgbClr val="475569"/>
                </a:solidFill>
                <a:latin typeface="Aptos"/>
              </a:rPr>
              <a:t>Real Results Resource Center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5800" y="1097280"/>
            <a:ext cx="2423160" cy="100584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500" b="1">
                <a:solidFill>
                  <a:srgbClr val="063B49"/>
                </a:solidFill>
                <a:latin typeface="Aptos"/>
              </a:rPr>
              <a:t>A. Upload / import report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520440" y="1097280"/>
            <a:ext cx="2423160" cy="100584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500" b="1">
                <a:solidFill>
                  <a:srgbClr val="063B49"/>
                </a:solidFill>
                <a:latin typeface="Aptos"/>
              </a:rPr>
              <a:t>B. Show inquiry table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55080" y="1097280"/>
            <a:ext cx="2423160" cy="100584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500" b="1">
                <a:solidFill>
                  <a:srgbClr val="063B49"/>
                </a:solidFill>
                <a:latin typeface="Aptos"/>
              </a:rPr>
              <a:t>C. Select dispute reason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89720" y="1097280"/>
            <a:ext cx="2423160" cy="100584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500" b="1">
                <a:solidFill>
                  <a:srgbClr val="063B49"/>
                </a:solidFill>
                <a:latin typeface="Aptos"/>
              </a:rPr>
              <a:t>D. Generate packet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3154680" y="1600200"/>
            <a:ext cx="320040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5989320" y="1600200"/>
            <a:ext cx="320039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8823960" y="1600200"/>
            <a:ext cx="320040" cy="0"/>
          </a:xfrm>
          <a:prstGeom prst="line">
            <a:avLst/>
          </a:prstGeom>
          <a:ln w="25400">
            <a:solidFill>
              <a:srgbClr val="0F766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868680" y="2926080"/>
            <a:ext cx="2834640" cy="2011680"/>
          </a:xfrm>
          <a:prstGeom prst="roundRect">
            <a:avLst/>
          </a:prstGeom>
          <a:solidFill>
            <a:srgbClr val="DBEAFE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l"/>
            <a:r>
              <a:rPr sz="1500" b="0">
                <a:solidFill>
                  <a:srgbClr val="111827"/>
                </a:solidFill>
                <a:latin typeface="Aptos"/>
              </a:rPr>
              <a:t>Left panel
• all inquiries
• questionable
• attached to negative account
• FTC needed
• ready to mail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617720" y="2926080"/>
            <a:ext cx="2834640" cy="2011680"/>
          </a:xfrm>
          <a:prstGeom prst="roundRect">
            <a:avLst/>
          </a:prstGeom>
          <a:solidFill>
            <a:srgbClr val="F0FDF4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500" b="0">
                <a:solidFill>
                  <a:srgbClr val="111827"/>
                </a:solidFill>
                <a:latin typeface="Aptos"/>
              </a:rPr>
              <a:t>Center panel
Inquiry comparison: Experian vs Equifax vs TransUnion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366760" y="2926080"/>
            <a:ext cx="2834640" cy="2011680"/>
          </a:xfrm>
          <a:prstGeom prst="roundRect">
            <a:avLst/>
          </a:prstGeom>
          <a:solidFill>
            <a:srgbClr val="FEF3C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500" b="0">
                <a:solidFill>
                  <a:srgbClr val="111827"/>
                </a:solidFill>
                <a:latin typeface="Aptos"/>
              </a:rPr>
              <a:t>Right panel
AI letter studio + mail options + tracker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" y="6428232"/>
            <a:ext cx="8961120" cy="256032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Aptos"/>
              </a:rPr>
              <a:t>Build note: every Step 5 action should produce a downloadable packet, case log, and tracking checklist.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63B49"/>
          </a:solidFill>
          <a:ln w="12700">
            <a:solidFill>
              <a:srgbClr val="063B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128016"/>
            <a:ext cx="1051560" cy="38404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1100" b="1">
                <a:solidFill>
                  <a:srgbClr val="DCFCE7"/>
                </a:solidFill>
                <a:latin typeface="Aptos"/>
              </a:rPr>
              <a:t>STEP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7320" y="91440"/>
            <a:ext cx="9784080" cy="475488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Aptos"/>
              </a:rPr>
              <a:t>Class script: how to teach this step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6920" y="6473952"/>
            <a:ext cx="2148840" cy="22860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r"/>
            <a:r>
              <a:rPr sz="800" b="0">
                <a:solidFill>
                  <a:srgbClr val="475569"/>
                </a:solidFill>
                <a:latin typeface="Aptos"/>
              </a:rPr>
              <a:t>Real Results Resource Center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005840"/>
            <a:ext cx="2743200" cy="365760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2400" b="1">
                <a:solidFill>
                  <a:srgbClr val="063B49"/>
                </a:solidFill>
                <a:latin typeface="Aptos"/>
              </a:rPr>
              <a:t>Speaker flow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1691640"/>
            <a:ext cx="3337560" cy="914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111827"/>
                </a:solidFill>
                <a:latin typeface="Aptos"/>
              </a:rPr>
              <a:t>1. Read the inquiry section aloud.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80560" y="1691640"/>
            <a:ext cx="3337560" cy="914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111827"/>
                </a:solidFill>
                <a:latin typeface="Aptos"/>
              </a:rPr>
              <a:t>2. Ask: what account opened this door?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138160" y="1691640"/>
            <a:ext cx="3337560" cy="91440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111827"/>
                </a:solidFill>
                <a:latin typeface="Aptos"/>
              </a:rPr>
              <a:t>3. Sort: keep, review, or dispute.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3246120"/>
            <a:ext cx="3337560" cy="914400"/>
          </a:xfrm>
          <a:prstGeom prst="roundRect">
            <a:avLst/>
          </a:prstGeom>
          <a:solidFill>
            <a:srgbClr val="DCFCE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111827"/>
                </a:solidFill>
                <a:latin typeface="Aptos"/>
              </a:rPr>
              <a:t>4. Build the letter with law and evidence.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80560" y="3246120"/>
            <a:ext cx="3337560" cy="914400"/>
          </a:xfrm>
          <a:prstGeom prst="roundRect">
            <a:avLst/>
          </a:prstGeom>
          <a:solidFill>
            <a:srgbClr val="FEF3C7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DC2626"/>
                </a:solidFill>
                <a:latin typeface="Aptos"/>
              </a:rPr>
              <a:t>5. Use FTC path when identity theft is involved.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38160" y="3246120"/>
            <a:ext cx="3337560" cy="914400"/>
          </a:xfrm>
          <a:prstGeom prst="roundRect">
            <a:avLst/>
          </a:prstGeom>
          <a:solidFill>
            <a:srgbClr val="DBEAFE"/>
          </a:solidFill>
          <a:ln w="9525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/>
          <a:lstStyle/>
          <a:p>
            <a:pPr algn="ctr"/>
            <a:r>
              <a:rPr sz="1600" b="1">
                <a:solidFill>
                  <a:srgbClr val="063B49"/>
                </a:solidFill>
                <a:latin typeface="Aptos"/>
              </a:rPr>
              <a:t>6. Mail, track, and save proof.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" y="6428232"/>
            <a:ext cx="8961120" cy="256032"/>
          </a:xfrm>
          <a:prstGeom prst="rect">
            <a:avLst/>
          </a:prstGeom>
          <a:noFill/>
        </p:spPr>
        <p:txBody>
          <a:bodyPr wrap="square" lIns="73152" rIns="73152" anchor="ctr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Aptos"/>
              </a:rPr>
              <a:t>Training standard: strong disputes are specific, evidence-based, and tied to the correct legal issue.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